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6" r:id="rId1"/>
  </p:sldMasterIdLst>
  <p:notesMasterIdLst>
    <p:notesMasterId r:id="rId6"/>
  </p:notesMasterIdLst>
  <p:handoutMasterIdLst>
    <p:handoutMasterId r:id="rId7"/>
  </p:handoutMasterIdLst>
  <p:sldIdLst>
    <p:sldId id="256" r:id="rId2"/>
    <p:sldId id="275" r:id="rId3"/>
    <p:sldId id="271" r:id="rId4"/>
    <p:sldId id="273" r:id="rId5"/>
  </p:sldIdLst>
  <p:sldSz cx="9144000" cy="5143500" type="screen16x9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04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pos="14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A5F"/>
    <a:srgbClr val="48ABD5"/>
    <a:srgbClr val="3BB1DA"/>
    <a:srgbClr val="13275F"/>
    <a:srgbClr val="103766"/>
    <a:srgbClr val="133758"/>
    <a:srgbClr val="1A254E"/>
    <a:srgbClr val="44AABC"/>
    <a:srgbClr val="FFFFFF"/>
    <a:srgbClr val="0E2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8" autoAdjust="0"/>
    <p:restoredTop sz="90929"/>
  </p:normalViewPr>
  <p:slideViewPr>
    <p:cSldViewPr>
      <p:cViewPr varScale="1">
        <p:scale>
          <a:sx n="103" d="100"/>
          <a:sy n="103" d="100"/>
        </p:scale>
        <p:origin x="216" y="72"/>
      </p:cViewPr>
      <p:guideLst>
        <p:guide orient="horz" pos="504"/>
        <p:guide orient="horz" pos="1116"/>
        <p:guide pos="1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C98642-D49B-8A49-8097-E54C97C0C5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23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3C1039-BC33-8B45-99A6-3CAADF0266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64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ACC932-0438-AA46-AC49-3AA502D75CAB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56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BE5E57-5237-3A44-8A82-F8D982E6D4B7}" type="slidenum">
              <a:rPr lang="en-US"/>
              <a:pPr/>
              <a:t>2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4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BE5E57-5237-3A44-8A82-F8D982E6D4B7}" type="slidenum">
              <a:rPr lang="en-US"/>
              <a:pPr/>
              <a:t>3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06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BE5E57-5237-3A44-8A82-F8D982E6D4B7}" type="slidenum">
              <a:rPr lang="en-US"/>
              <a:pPr/>
              <a:t>4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49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72" name="Picture 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73" name="Picture 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6824" y="3257550"/>
            <a:ext cx="1174776" cy="118872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32001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274" name="Rectangle 8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057400"/>
            <a:ext cx="6400800" cy="971550"/>
          </a:xfrm>
          <a:effectLst>
            <a:outerShdw blurRad="63500" dist="38099" dir="2700000" algn="ctr" rotWithShape="0">
              <a:schemeClr val="tx1">
                <a:alpha val="57001"/>
              </a:schemeClr>
            </a:outerShdw>
          </a:effectLst>
        </p:spPr>
        <p:txBody>
          <a:bodyPr/>
          <a:lstStyle>
            <a:lvl1pPr marL="0" indent="0" algn="ctr">
              <a:buFont typeface="Wingdings" charset="0"/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8275" name="Rectangle 83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800100"/>
            <a:ext cx="6400800" cy="582216"/>
          </a:xfrm>
          <a:effectLst>
            <a:outerShdw blurRad="63500" dist="38099" dir="2700000" algn="ctr" rotWithShape="0">
              <a:schemeClr val="tx1">
                <a:alpha val="58000"/>
              </a:schemeClr>
            </a:outerShdw>
          </a:effectLst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8276" name="Rectangle 8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657600" y="4686300"/>
            <a:ext cx="19050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</a:defRPr>
            </a:lvl1pPr>
          </a:lstStyle>
          <a:p>
            <a:fld id="{0BD2C982-CA7D-F64F-96BD-D05C68C94937}" type="datetime1">
              <a:rPr lang="en-US" smtClean="0"/>
              <a:pPr/>
              <a:t>1/23/2018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800100"/>
            <a:ext cx="5791200" cy="80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2615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74004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800100"/>
            <a:ext cx="5791200" cy="80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2286000" y="1771650"/>
            <a:ext cx="2667000" cy="22288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0" y="1771650"/>
            <a:ext cx="2819400" cy="222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50719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800100"/>
            <a:ext cx="5791200" cy="80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0" y="1771650"/>
            <a:ext cx="5791200" cy="222885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0637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800100"/>
            <a:ext cx="5791200" cy="80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0" y="1771650"/>
            <a:ext cx="5791200" cy="22288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1377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9" name="Picture 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200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800100"/>
            <a:ext cx="5791200" cy="800100"/>
          </a:xfrm>
          <a:prstGeom prst="rect">
            <a:avLst/>
          </a:prstGeom>
          <a:noFill/>
          <a:ln>
            <a:noFill/>
          </a:ln>
          <a:effectLst>
            <a:outerShdw blurRad="148590" dist="38099" dir="2700000" algn="ctr" rotWithShape="0">
              <a:schemeClr val="tx1">
                <a:alpha val="58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201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1771650"/>
            <a:ext cx="5791200" cy="22288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8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3" r:id="rId3"/>
    <p:sldLayoutId id="2147483678" r:id="rId4"/>
    <p:sldLayoutId id="2147483679" r:id="rId5"/>
    <p:sldLayoutId id="2147483680" r:id="rId6"/>
  </p:sldLayoutIdLst>
  <p:transition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Arial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Arial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Arial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SzPct val="75000"/>
        <a:buFont typeface="Wingdings" charset="0"/>
        <a:buChar char="n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1028700" indent="-342900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SzPct val="70000"/>
        <a:buFont typeface="Times" charset="0"/>
        <a:buChar char="•"/>
        <a:defRPr sz="2800">
          <a:solidFill>
            <a:srgbClr val="FFFFFF"/>
          </a:solidFill>
          <a:latin typeface="Helvetica" charset="0"/>
          <a:ea typeface="+mn-ea"/>
        </a:defRPr>
      </a:lvl2pPr>
      <a:lvl3pPr marL="1714500" indent="-368300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Char char="–"/>
        <a:defRPr sz="2400">
          <a:solidFill>
            <a:srgbClr val="FFFFFF"/>
          </a:solidFill>
          <a:latin typeface="Helvetica" charset="0"/>
          <a:ea typeface="+mn-ea"/>
        </a:defRPr>
      </a:lvl3pPr>
      <a:lvl4pPr marL="2286000" indent="-330200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Font typeface="Arial" charset="0"/>
        <a:buAutoNum type="alphaLcParenR"/>
        <a:defRPr sz="2000">
          <a:solidFill>
            <a:srgbClr val="FFFFFF"/>
          </a:solidFill>
          <a:latin typeface="Helvetica" charset="0"/>
          <a:ea typeface="+mn-ea"/>
        </a:defRPr>
      </a:lvl4pPr>
      <a:lvl5pPr marL="2921000" indent="-381000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SzPct val="85000"/>
        <a:defRPr sz="2000">
          <a:solidFill>
            <a:srgbClr val="FFFFFF"/>
          </a:solidFill>
          <a:latin typeface="Helvetica" charset="0"/>
          <a:ea typeface="+mn-ea"/>
        </a:defRPr>
      </a:lvl5pPr>
      <a:lvl6pPr marL="3378200" indent="-381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defRPr sz="2000">
          <a:solidFill>
            <a:schemeClr val="accent1"/>
          </a:solidFill>
          <a:latin typeface="Helvetica" charset="0"/>
          <a:ea typeface="+mn-ea"/>
        </a:defRPr>
      </a:lvl6pPr>
      <a:lvl7pPr marL="3835400" indent="-381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defRPr sz="2000">
          <a:solidFill>
            <a:schemeClr val="accent1"/>
          </a:solidFill>
          <a:latin typeface="Helvetica" charset="0"/>
          <a:ea typeface="+mn-ea"/>
        </a:defRPr>
      </a:lvl7pPr>
      <a:lvl8pPr marL="4292600" indent="-381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defRPr sz="2000">
          <a:solidFill>
            <a:schemeClr val="accent1"/>
          </a:solidFill>
          <a:latin typeface="Helvetica" charset="0"/>
          <a:ea typeface="+mn-ea"/>
        </a:defRPr>
      </a:lvl8pPr>
      <a:lvl9pPr marL="4749800" indent="-381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defRPr sz="2000">
          <a:solidFill>
            <a:schemeClr val="accent1"/>
          </a:solidFill>
          <a:latin typeface="Helvetica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6.tmp"/><Relationship Id="rId4" Type="http://schemas.openxmlformats.org/officeDocument/2006/relationships/hyperlink" Target="http://www.cupertino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1657350"/>
            <a:ext cx="6400800" cy="97155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5"/>
                </a:solidFill>
                <a:latin typeface="Gill Sans MT Condensed" panose="020B0506020104020203" pitchFamily="34" charset="0"/>
              </a:rPr>
              <a:t>January 2018</a:t>
            </a:r>
            <a:endParaRPr lang="en-US" sz="3600" dirty="0">
              <a:solidFill>
                <a:schemeClr val="accent5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-76200" y="514350"/>
            <a:ext cx="9067800" cy="1085850"/>
          </a:xfrm>
        </p:spPr>
        <p:txBody>
          <a:bodyPr/>
          <a:lstStyle/>
          <a:p>
            <a:r>
              <a:rPr lang="en-US" sz="6000" dirty="0" smtClean="0">
                <a:solidFill>
                  <a:schemeClr val="accent5"/>
                </a:solidFill>
                <a:latin typeface="Gill Sans MT Condensed" panose="020B0506020104020203" pitchFamily="34" charset="0"/>
              </a:rPr>
              <a:t>Teri Gerhardt, GIS Manager</a:t>
            </a:r>
            <a:endParaRPr lang="en-US" sz="6000" dirty="0">
              <a:solidFill>
                <a:schemeClr val="accent5"/>
              </a:solidFill>
              <a:latin typeface="Gill Sans MT Condensed" panose="020B0506020104020203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3500" y="1484035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Captures</a:t>
            </a:r>
            <a:b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/>
            </a:r>
            <a:b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Manages</a:t>
            </a:r>
            <a:b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/>
            </a:r>
            <a:b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Analyzes</a:t>
            </a:r>
            <a:b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/>
            </a:r>
            <a:b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Displays</a:t>
            </a:r>
            <a:r>
              <a:rPr lang="en-US" sz="2000" dirty="0">
                <a:solidFill>
                  <a:srgbClr val="FFC000"/>
                </a:solidFill>
              </a:rPr>
              <a:t/>
            </a:r>
            <a:br>
              <a:rPr lang="en-US" sz="2000" dirty="0">
                <a:solidFill>
                  <a:srgbClr val="FFC000"/>
                </a:solidFill>
              </a:rPr>
            </a:br>
            <a:r>
              <a:rPr lang="en-US" sz="2000" dirty="0">
                <a:solidFill>
                  <a:srgbClr val="FFC000"/>
                </a:solidFill>
              </a:rPr>
              <a:t/>
            </a:r>
            <a:br>
              <a:rPr lang="en-US" sz="2000" dirty="0">
                <a:solidFill>
                  <a:srgbClr val="FFC000"/>
                </a:solidFill>
              </a:rPr>
            </a:b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285750"/>
            <a:ext cx="6662703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5"/>
                </a:solidFill>
                <a:latin typeface="Gill Sans MT Condensed" panose="020B0506020104020203" pitchFamily="34" charset="0"/>
              </a:rPr>
              <a:t>Geographic Information Systems</a:t>
            </a:r>
          </a:p>
        </p:txBody>
      </p:sp>
      <p:pic>
        <p:nvPicPr>
          <p:cNvPr id="10" name="Picture 4" descr="http://www.townofbernalillo.org/img/gislay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76350"/>
            <a:ext cx="2819401" cy="373787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26776" y="393085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Tells a story in an easily understood format – on a map!</a:t>
            </a:r>
          </a:p>
        </p:txBody>
      </p:sp>
    </p:spTree>
    <p:extLst>
      <p:ext uri="{BB962C8B-B14F-4D97-AF65-F5344CB8AC3E}">
        <p14:creationId xmlns:p14="http://schemas.microsoft.com/office/powerpoint/2010/main" val="35009945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5898" y="361950"/>
            <a:ext cx="6226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C000"/>
                </a:solidFill>
                <a:latin typeface="Gill Sans MT Condensed" panose="020B0506020104020203" pitchFamily="34" charset="0"/>
                <a:cs typeface="Adobe Devanagari" panose="02040503050201020203" pitchFamily="18" charset="0"/>
              </a:rPr>
              <a:t>Web Maps for Citizens</a:t>
            </a:r>
            <a:endParaRPr lang="en-US" sz="7200" dirty="0">
              <a:solidFill>
                <a:srgbClr val="FFC000"/>
              </a:solidFill>
              <a:latin typeface="Gill Sans MT Condensed" panose="020B0506020104020203" pitchFamily="34" charset="0"/>
              <a:cs typeface="Adobe Devanagari" panose="020405030502010202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190750"/>
            <a:ext cx="8382001" cy="3785652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20000"/>
                    <a:lumOff val="80000"/>
                  </a:schemeClr>
                </a:solidFill>
                <a:latin typeface="Gill Sans MT" panose="020B0502020104020203" pitchFamily="34" charset="0"/>
              </a:rPr>
              <a:t>Property </a:t>
            </a: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Gill Sans MT" panose="020B0502020104020203" pitchFamily="34" charset="0"/>
              </a:rPr>
              <a:t>Info</a:t>
            </a:r>
          </a:p>
          <a:p>
            <a:pPr algn="ctr"/>
            <a:endParaRPr lang="en-US" dirty="0">
              <a:solidFill>
                <a:schemeClr val="tx1">
                  <a:lumMod val="20000"/>
                  <a:lumOff val="80000"/>
                </a:schemeClr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Gill Sans MT" panose="020B0502020104020203" pitchFamily="34" charset="0"/>
              </a:rPr>
              <a:t>311</a:t>
            </a:r>
          </a:p>
          <a:p>
            <a:pPr algn="ctr"/>
            <a:endParaRPr lang="en-US" dirty="0">
              <a:solidFill>
                <a:schemeClr val="tx1">
                  <a:lumMod val="20000"/>
                  <a:lumOff val="80000"/>
                </a:schemeClr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US" dirty="0" err="1" smtClean="0">
                <a:solidFill>
                  <a:schemeClr val="tx1">
                    <a:lumMod val="20000"/>
                    <a:lumOff val="80000"/>
                  </a:schemeClr>
                </a:solidFill>
                <a:latin typeface="Gill Sans MT" panose="020B0502020104020203" pitchFamily="34" charset="0"/>
              </a:rPr>
              <a:t>BuildingEye</a:t>
            </a:r>
            <a:endParaRPr lang="en-US" dirty="0" smtClean="0">
              <a:solidFill>
                <a:schemeClr val="tx1">
                  <a:lumMod val="20000"/>
                  <a:lumOff val="80000"/>
                </a:schemeClr>
              </a:solidFill>
              <a:latin typeface="Gill Sans MT" panose="020B0502020104020203" pitchFamily="34" charset="0"/>
            </a:endParaRPr>
          </a:p>
          <a:p>
            <a:pPr algn="ctr"/>
            <a:endParaRPr lang="en-US" dirty="0" smtClean="0">
              <a:solidFill>
                <a:schemeClr val="tx1">
                  <a:lumMod val="20000"/>
                  <a:lumOff val="80000"/>
                </a:schemeClr>
              </a:solidFill>
              <a:latin typeface="Gill Sans MT" panose="020B0502020104020203" pitchFamily="34" charset="0"/>
            </a:endParaRPr>
          </a:p>
          <a:p>
            <a:pPr algn="ctr"/>
            <a:endParaRPr lang="en-US" dirty="0" smtClean="0">
              <a:solidFill>
                <a:schemeClr val="tx1">
                  <a:lumMod val="20000"/>
                  <a:lumOff val="80000"/>
                </a:schemeClr>
              </a:solidFill>
              <a:latin typeface="Gill Sans MT" panose="020B0502020104020203" pitchFamily="34" charset="0"/>
            </a:endParaRPr>
          </a:p>
          <a:p>
            <a:pPr algn="ctr"/>
            <a:endParaRPr lang="en-US" dirty="0">
              <a:solidFill>
                <a:schemeClr val="tx1">
                  <a:lumMod val="20000"/>
                  <a:lumOff val="80000"/>
                </a:schemeClr>
              </a:solidFill>
              <a:latin typeface="Gill Sans MT" panose="020B0502020104020203" pitchFamily="34" charset="0"/>
            </a:endParaRPr>
          </a:p>
          <a:p>
            <a:pPr algn="ctr"/>
            <a:endParaRPr lang="en-US" dirty="0" smtClean="0">
              <a:solidFill>
                <a:schemeClr val="tx1">
                  <a:lumMod val="20000"/>
                  <a:lumOff val="80000"/>
                </a:schemeClr>
              </a:solidFill>
              <a:latin typeface="Gill Sans MT" panose="020B0502020104020203" pitchFamily="34" charset="0"/>
            </a:endParaRPr>
          </a:p>
          <a:p>
            <a:pPr algn="ctr"/>
            <a:endParaRPr lang="en-US" dirty="0">
              <a:solidFill>
                <a:schemeClr val="tx1">
                  <a:lumMod val="20000"/>
                  <a:lumOff val="80000"/>
                </a:schemeClr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Gill Sans MT" panose="020B0502020104020203" pitchFamily="34" charset="0"/>
              </a:rPr>
              <a:t>Service Finder</a:t>
            </a:r>
          </a:p>
          <a:p>
            <a:pPr algn="ctr"/>
            <a:endParaRPr lang="en-US" dirty="0" smtClean="0">
              <a:solidFill>
                <a:schemeClr val="tx1">
                  <a:lumMod val="20000"/>
                  <a:lumOff val="80000"/>
                </a:schemeClr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Gill Sans MT" panose="020B0502020104020203" pitchFamily="34" charset="0"/>
              </a:rPr>
              <a:t>Park Finder</a:t>
            </a:r>
          </a:p>
          <a:p>
            <a:pPr algn="ctr"/>
            <a:endParaRPr lang="en-US" dirty="0">
              <a:solidFill>
                <a:schemeClr val="tx1">
                  <a:lumMod val="20000"/>
                  <a:lumOff val="80000"/>
                </a:schemeClr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US" dirty="0">
                <a:solidFill>
                  <a:schemeClr val="tx1">
                    <a:lumMod val="20000"/>
                    <a:lumOff val="80000"/>
                  </a:schemeClr>
                </a:solidFill>
                <a:latin typeface="Gill Sans MT" panose="020B0502020104020203" pitchFamily="34" charset="0"/>
              </a:rPr>
              <a:t>Road </a:t>
            </a: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Gill Sans MT" panose="020B0502020104020203" pitchFamily="34" charset="0"/>
              </a:rPr>
              <a:t>Closures</a:t>
            </a:r>
          </a:p>
          <a:p>
            <a:pPr algn="ctr"/>
            <a:endParaRPr lang="en-US" dirty="0" smtClean="0">
              <a:solidFill>
                <a:schemeClr val="accent1"/>
              </a:solidFill>
              <a:latin typeface="Gill Sans MT" panose="020B0502020104020203" pitchFamily="34" charset="0"/>
            </a:endParaRPr>
          </a:p>
          <a:p>
            <a:pPr algn="ctr"/>
            <a:endParaRPr lang="en-US" dirty="0" smtClean="0">
              <a:solidFill>
                <a:schemeClr val="accent1"/>
              </a:solidFill>
              <a:latin typeface="Gill Sans MT" panose="020B0502020104020203" pitchFamily="34" charset="0"/>
            </a:endParaRPr>
          </a:p>
          <a:p>
            <a:pPr algn="ctr"/>
            <a:endParaRPr lang="en-US" dirty="0">
              <a:solidFill>
                <a:schemeClr val="accent1"/>
              </a:solidFill>
              <a:latin typeface="Gill Sans MT" panose="020B0502020104020203" pitchFamily="34" charset="0"/>
            </a:endParaRPr>
          </a:p>
          <a:p>
            <a:pPr algn="ctr"/>
            <a:endParaRPr lang="en-US" dirty="0" smtClean="0">
              <a:solidFill>
                <a:schemeClr val="accent1"/>
              </a:solidFill>
              <a:latin typeface="Gill Sans MT" panose="020B0502020104020203" pitchFamily="34" charset="0"/>
            </a:endParaRPr>
          </a:p>
          <a:p>
            <a:pPr algn="ctr"/>
            <a:endParaRPr lang="en-US" dirty="0">
              <a:solidFill>
                <a:schemeClr val="accent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Gill Sans MT" panose="020B0502020104020203" pitchFamily="34" charset="0"/>
              </a:rPr>
              <a:t>Capital </a:t>
            </a:r>
            <a:r>
              <a:rPr lang="en-US" dirty="0">
                <a:solidFill>
                  <a:schemeClr val="tx1">
                    <a:lumMod val="20000"/>
                    <a:lumOff val="80000"/>
                  </a:schemeClr>
                </a:solidFill>
                <a:latin typeface="Gill Sans MT" panose="020B0502020104020203" pitchFamily="34" charset="0"/>
              </a:rPr>
              <a:t>Improvement </a:t>
            </a: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Gill Sans MT" panose="020B0502020104020203" pitchFamily="34" charset="0"/>
              </a:rPr>
              <a:t>Projects</a:t>
            </a:r>
            <a:endParaRPr lang="en-US" dirty="0">
              <a:solidFill>
                <a:schemeClr val="tx1">
                  <a:lumMod val="20000"/>
                  <a:lumOff val="80000"/>
                </a:schemeClr>
              </a:solidFill>
              <a:latin typeface="Gill Sans MT" panose="020B0502020104020203" pitchFamily="34" charset="0"/>
            </a:endParaRPr>
          </a:p>
          <a:p>
            <a:pPr algn="ctr"/>
            <a:endParaRPr lang="en-US" dirty="0" smtClean="0">
              <a:solidFill>
                <a:schemeClr val="tx1">
                  <a:lumMod val="20000"/>
                  <a:lumOff val="80000"/>
                </a:schemeClr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Gill Sans MT" panose="020B0502020104020203" pitchFamily="34" charset="0"/>
              </a:rPr>
              <a:t>Development Activity Map</a:t>
            </a:r>
          </a:p>
          <a:p>
            <a:pPr algn="ctr"/>
            <a:endParaRPr lang="en-US" dirty="0">
              <a:solidFill>
                <a:srgbClr val="FFC00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US" b="1" dirty="0" smtClean="0">
                <a:solidFill>
                  <a:srgbClr val="FFC000"/>
                </a:solidFill>
                <a:latin typeface="Gill Sans MT" panose="020B0502020104020203" pitchFamily="34" charset="0"/>
              </a:rPr>
              <a:t>More</a:t>
            </a:r>
            <a:endParaRPr lang="en-US" b="1" dirty="0">
              <a:solidFill>
                <a:srgbClr val="FFC000"/>
              </a:solidFill>
              <a:latin typeface="Gill Sans MT" panose="020B0502020104020203" pitchFamily="34" charset="0"/>
            </a:endParaRPr>
          </a:p>
          <a:p>
            <a:pPr algn="ctr"/>
            <a:endParaRPr lang="en-US" dirty="0">
              <a:solidFill>
                <a:schemeClr val="accent1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218" y="1346217"/>
            <a:ext cx="6741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  <a:latin typeface="Gill Sans MT Condensed" panose="020B0506020104020203" pitchFamily="34" charset="0"/>
                <a:cs typeface="Adobe Devanagari" panose="02040503050201020203" pitchFamily="18" charset="0"/>
              </a:rPr>
              <a:t>Various applications using GIS to enhance Citizen Engagement</a:t>
            </a:r>
            <a:endParaRPr lang="en-US" sz="2800" dirty="0">
              <a:solidFill>
                <a:prstClr val="white"/>
              </a:solidFill>
              <a:latin typeface="Gill Sans MT Condensed" panose="020B0506020104020203" pitchFamily="34" charset="0"/>
              <a:cs typeface="Adobe Devanagari" panose="02040503050201020203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361950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C000"/>
                </a:solidFill>
                <a:latin typeface="Gill Sans MT Condensed" panose="020B0506020104020203" pitchFamily="34" charset="0"/>
                <a:cs typeface="Adobe Devanagari" panose="02040503050201020203" pitchFamily="18" charset="0"/>
              </a:rPr>
              <a:t>Service Finder / Cupertino 311</a:t>
            </a:r>
            <a:endParaRPr lang="en-US" sz="6600" dirty="0">
              <a:solidFill>
                <a:srgbClr val="FFC000"/>
              </a:solidFill>
              <a:latin typeface="Gill Sans MT Condensed" panose="020B0506020104020203" pitchFamily="34" charset="0"/>
              <a:cs typeface="Adobe Devanagari" panose="02040503050201020203" pitchFamily="18" charset="0"/>
            </a:endParaRPr>
          </a:p>
        </p:txBody>
      </p:sp>
      <p:pic>
        <p:nvPicPr>
          <p:cNvPr id="6" name="Picture 5" descr="Screen Clippi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69946"/>
            <a:ext cx="5791200" cy="30714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0" y="2297430"/>
            <a:ext cx="5059680" cy="284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438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ertino16x9_2013_2">
  <a:themeElements>
    <a:clrScheme name="Cupertino2013">
      <a:dk1>
        <a:srgbClr val="00478C"/>
      </a:dk1>
      <a:lt1>
        <a:srgbClr val="4A7CB1"/>
      </a:lt1>
      <a:dk2>
        <a:srgbClr val="0E48B5"/>
      </a:dk2>
      <a:lt2>
        <a:srgbClr val="80A6CC"/>
      </a:lt2>
      <a:accent1>
        <a:srgbClr val="E8A850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8Civic EngagmentBL.potx" id="{ADAA71F7-AD8A-4214-8209-78A1F52729AC}" vid="{C0E607D4-6233-4B79-B2C1-427DE0633F8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2018Civic EngagmentBL</Template>
  <TotalTime>138</TotalTime>
  <Words>62</Words>
  <Application>Microsoft Office PowerPoint</Application>
  <PresentationFormat>On-screen Show (16:9)</PresentationFormat>
  <Paragraphs>37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ＭＳ Ｐゴシック</vt:lpstr>
      <vt:lpstr>Adobe Devanagari</vt:lpstr>
      <vt:lpstr>Arial</vt:lpstr>
      <vt:lpstr>Gill Sans MT</vt:lpstr>
      <vt:lpstr>Gill Sans MT Condensed</vt:lpstr>
      <vt:lpstr>Helvetica</vt:lpstr>
      <vt:lpstr>Times</vt:lpstr>
      <vt:lpstr>Wingdings</vt:lpstr>
      <vt:lpstr>Cupertino16x9_2013_2</vt:lpstr>
      <vt:lpstr>Teri Gerhardt, GIS Manager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Teri Gerhardt, GIS Manager</dc:title>
  <dc:creator>Teri Gerhardt</dc:creator>
  <cp:keywords/>
  <cp:lastModifiedBy>Teri Gerhardt</cp:lastModifiedBy>
  <cp:revision>11</cp:revision>
  <dcterms:created xsi:type="dcterms:W3CDTF">2018-01-17T16:03:17Z</dcterms:created>
  <dcterms:modified xsi:type="dcterms:W3CDTF">2018-01-24T04:31:50Z</dcterms:modified>
</cp:coreProperties>
</file>