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handoutMasterIdLst>
    <p:handoutMasterId r:id="rId19"/>
  </p:handoutMasterIdLst>
  <p:sldIdLst>
    <p:sldId id="366" r:id="rId2"/>
    <p:sldId id="350" r:id="rId3"/>
    <p:sldId id="351" r:id="rId4"/>
    <p:sldId id="352" r:id="rId5"/>
    <p:sldId id="356" r:id="rId6"/>
    <p:sldId id="355" r:id="rId7"/>
    <p:sldId id="354" r:id="rId8"/>
    <p:sldId id="357" r:id="rId9"/>
    <p:sldId id="358" r:id="rId10"/>
    <p:sldId id="359" r:id="rId11"/>
    <p:sldId id="360" r:id="rId12"/>
    <p:sldId id="361" r:id="rId13"/>
    <p:sldId id="370" r:id="rId14"/>
    <p:sldId id="369" r:id="rId15"/>
    <p:sldId id="368" r:id="rId16"/>
    <p:sldId id="36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83492" autoAdjust="0"/>
  </p:normalViewPr>
  <p:slideViewPr>
    <p:cSldViewPr>
      <p:cViewPr>
        <p:scale>
          <a:sx n="100" d="100"/>
          <a:sy n="100" d="100"/>
        </p:scale>
        <p:origin x="2046" y="4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3474D3D3-AEF4-4619-8462-7C612BE2E558}" type="datetimeFigureOut">
              <a:rPr lang="en-US" smtClean="0"/>
              <a:pPr/>
              <a:t>1/25/2018</a:t>
            </a:fld>
            <a:endParaRPr lang="en-US"/>
          </a:p>
        </p:txBody>
      </p:sp>
      <p:sp>
        <p:nvSpPr>
          <p:cNvPr id="4" name="Footer Placeholder 3"/>
          <p:cNvSpPr>
            <a:spLocks noGrp="1"/>
          </p:cNvSpPr>
          <p:nvPr>
            <p:ph type="ftr" sz="quarter" idx="2"/>
          </p:nvPr>
        </p:nvSpPr>
        <p:spPr>
          <a:xfrm>
            <a:off x="1"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FA385594-3032-4B4A-A2DE-3DFA6942F676}" type="slidenum">
              <a:rPr lang="en-US" smtClean="0"/>
              <a:pPr/>
              <a:t>‹#›</a:t>
            </a:fld>
            <a:endParaRPr lang="en-US"/>
          </a:p>
        </p:txBody>
      </p:sp>
    </p:spTree>
    <p:extLst>
      <p:ext uri="{BB962C8B-B14F-4D97-AF65-F5344CB8AC3E}">
        <p14:creationId xmlns:p14="http://schemas.microsoft.com/office/powerpoint/2010/main" val="1474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2446" tIns="46223" rIns="92446" bIns="46223" rtlCol="0"/>
          <a:lstStyle>
            <a:lvl1pPr algn="r">
              <a:defRPr sz="1200"/>
            </a:lvl1pPr>
          </a:lstStyle>
          <a:p>
            <a:fld id="{F25714A9-A30E-4CE8-BDA3-0944C1DD9117}" type="datetimeFigureOut">
              <a:rPr lang="en-US" smtClean="0"/>
              <a:pPr/>
              <a:t>1/25/2018</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446" tIns="46223" rIns="92446" bIns="46223" rtlCol="0" anchor="b"/>
          <a:lstStyle>
            <a:lvl1pPr algn="r">
              <a:defRPr sz="1200"/>
            </a:lvl1pPr>
          </a:lstStyle>
          <a:p>
            <a:fld id="{03AD60DC-9566-41F3-8723-59BFEF897E3F}" type="slidenum">
              <a:rPr lang="en-US" smtClean="0"/>
              <a:pPr/>
              <a:t>‹#›</a:t>
            </a:fld>
            <a:endParaRPr lang="en-US"/>
          </a:p>
        </p:txBody>
      </p:sp>
    </p:spTree>
    <p:extLst>
      <p:ext uri="{BB962C8B-B14F-4D97-AF65-F5344CB8AC3E}">
        <p14:creationId xmlns:p14="http://schemas.microsoft.com/office/powerpoint/2010/main" val="110205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Community Development Department oversees Planning, Building, Housing, Economic Development and Code Enforcement </a:t>
            </a:r>
          </a:p>
          <a:p>
            <a:r>
              <a:rPr lang="en-US" baseline="0" dirty="0" smtClean="0"/>
              <a:t>Planning’s </a:t>
            </a:r>
            <a:r>
              <a:rPr lang="en-US" sz="1200" b="0" i="0" kern="1200" dirty="0" smtClean="0">
                <a:solidFill>
                  <a:schemeClr val="tx1"/>
                </a:solidFill>
                <a:effectLst/>
                <a:latin typeface="+mn-lt"/>
                <a:ea typeface="+mn-ea"/>
                <a:cs typeface="+mn-cs"/>
              </a:rPr>
              <a:t>primary responsibilities of the Planning Division are to assist the community to plan and foresee future land uses and policies and to review current development proposals for conformance with the City’s adopted policies and ordinances. The Planning Division administers land use regulations while striving to enhance the livability of Cupertino by fostering a healthy, prosperous and sustainable community environment.</a:t>
            </a:r>
            <a:endParaRPr lang="en-US" baseline="0" dirty="0" smtClean="0"/>
          </a:p>
        </p:txBody>
      </p:sp>
      <p:sp>
        <p:nvSpPr>
          <p:cNvPr id="4" name="Slide Number Placeholder 3"/>
          <p:cNvSpPr>
            <a:spLocks noGrp="1"/>
          </p:cNvSpPr>
          <p:nvPr>
            <p:ph type="sldNum" sz="quarter" idx="10"/>
          </p:nvPr>
        </p:nvSpPr>
        <p:spPr/>
        <p:txBody>
          <a:bodyPr/>
          <a:lstStyle/>
          <a:p>
            <a:fld id="{03AD60DC-9566-41F3-8723-59BFEF897E3F}" type="slidenum">
              <a:rPr lang="en-US" smtClean="0"/>
              <a:pPr/>
              <a:t>2</a:t>
            </a:fld>
            <a:endParaRPr lang="en-US"/>
          </a:p>
        </p:txBody>
      </p:sp>
    </p:spTree>
    <p:extLst>
      <p:ext uri="{BB962C8B-B14F-4D97-AF65-F5344CB8AC3E}">
        <p14:creationId xmlns:p14="http://schemas.microsoft.com/office/powerpoint/2010/main" val="69388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allow additions and renovations to the existing care retirement facility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Including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25 new independent living villas, 36 beds, 39,755 sq. ft. of renovation, 43,017 sq. ft. of new additions, and 95,336 sq. ft. of new buildings. </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11</a:t>
            </a:fld>
            <a:endParaRPr lang="en-US"/>
          </a:p>
        </p:txBody>
      </p:sp>
    </p:spTree>
    <p:extLst>
      <p:ext uri="{BB962C8B-B14F-4D97-AF65-F5344CB8AC3E}">
        <p14:creationId xmlns:p14="http://schemas.microsoft.com/office/powerpoint/2010/main" val="51726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19 unit affordable senior</a:t>
            </a:r>
            <a:r>
              <a:rPr lang="en-US" baseline="0" dirty="0" smtClean="0"/>
              <a:t> citizen housing development </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12</a:t>
            </a:fld>
            <a:endParaRPr lang="en-US"/>
          </a:p>
        </p:txBody>
      </p:sp>
    </p:spTree>
    <p:extLst>
      <p:ext uri="{BB962C8B-B14F-4D97-AF65-F5344CB8AC3E}">
        <p14:creationId xmlns:p14="http://schemas.microsoft.com/office/powerpoint/2010/main" val="46974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13</a:t>
            </a:fld>
            <a:endParaRPr lang="en-US"/>
          </a:p>
        </p:txBody>
      </p:sp>
    </p:spTree>
    <p:extLst>
      <p:ext uri="{BB962C8B-B14F-4D97-AF65-F5344CB8AC3E}">
        <p14:creationId xmlns:p14="http://schemas.microsoft.com/office/powerpoint/2010/main" val="92456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14</a:t>
            </a:fld>
            <a:endParaRPr lang="en-US"/>
          </a:p>
        </p:txBody>
      </p:sp>
    </p:spTree>
    <p:extLst>
      <p:ext uri="{BB962C8B-B14F-4D97-AF65-F5344CB8AC3E}">
        <p14:creationId xmlns:p14="http://schemas.microsoft.com/office/powerpoint/2010/main" val="292782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15</a:t>
            </a:fld>
            <a:endParaRPr lang="en-US"/>
          </a:p>
        </p:txBody>
      </p:sp>
    </p:spTree>
    <p:extLst>
      <p:ext uri="{BB962C8B-B14F-4D97-AF65-F5344CB8AC3E}">
        <p14:creationId xmlns:p14="http://schemas.microsoft.com/office/powerpoint/2010/main" val="16384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6:00 February 6</a:t>
            </a:r>
            <a:r>
              <a:rPr lang="en-US" baseline="30000" dirty="0" smtClean="0"/>
              <a:t>th</a:t>
            </a:r>
            <a:r>
              <a:rPr lang="en-US" dirty="0" smtClean="0"/>
              <a:t> at A-loft </a:t>
            </a:r>
          </a:p>
          <a:p>
            <a:r>
              <a:rPr lang="en-US" dirty="0" err="1" smtClean="0"/>
              <a:t>Particpate</a:t>
            </a:r>
            <a:r>
              <a:rPr lang="en-US" dirty="0" smtClean="0"/>
              <a:t> in community stakeholder interviews</a:t>
            </a:r>
          </a:p>
          <a:p>
            <a:r>
              <a:rPr lang="en-US" dirty="0" smtClean="0"/>
              <a:t>Seven</a:t>
            </a:r>
            <a:r>
              <a:rPr lang="en-US" baseline="0" dirty="0" smtClean="0"/>
              <a:t> volunteers </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16</a:t>
            </a:fld>
            <a:endParaRPr lang="en-US"/>
          </a:p>
        </p:txBody>
      </p:sp>
    </p:spTree>
    <p:extLst>
      <p:ext uri="{BB962C8B-B14F-4D97-AF65-F5344CB8AC3E}">
        <p14:creationId xmlns:p14="http://schemas.microsoft.com/office/powerpoint/2010/main" val="167525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a number of ways to engage the with the department. You may: </a:t>
            </a:r>
          </a:p>
          <a:p>
            <a:pPr marL="171450" indent="-171450">
              <a:buFont typeface="Arial" panose="020B0604020202020204" pitchFamily="34" charset="0"/>
              <a:buChar char="•"/>
            </a:pPr>
            <a:r>
              <a:rPr lang="en-US" baseline="0" dirty="0" smtClean="0"/>
              <a:t>Visit us at Cupertino.org</a:t>
            </a:r>
          </a:p>
          <a:p>
            <a:pPr marL="171450" indent="-171450">
              <a:buFont typeface="Arial" panose="020B0604020202020204" pitchFamily="34" charset="0"/>
              <a:buChar char="•"/>
            </a:pPr>
            <a:r>
              <a:rPr lang="en-US" baseline="0" dirty="0" smtClean="0"/>
              <a:t>Sign up for e-notification</a:t>
            </a:r>
          </a:p>
          <a:p>
            <a:pPr marL="171450" indent="-171450">
              <a:buFont typeface="Arial" panose="020B0604020202020204" pitchFamily="34" charset="0"/>
              <a:buChar char="•"/>
            </a:pPr>
            <a:r>
              <a:rPr lang="en-US" baseline="0" dirty="0" smtClean="0"/>
              <a:t>Or email us at planning@Cupertino.org </a:t>
            </a:r>
          </a:p>
        </p:txBody>
      </p:sp>
      <p:sp>
        <p:nvSpPr>
          <p:cNvPr id="4" name="Slide Number Placeholder 3"/>
          <p:cNvSpPr>
            <a:spLocks noGrp="1"/>
          </p:cNvSpPr>
          <p:nvPr>
            <p:ph type="sldNum" sz="quarter" idx="10"/>
          </p:nvPr>
        </p:nvSpPr>
        <p:spPr/>
        <p:txBody>
          <a:bodyPr/>
          <a:lstStyle/>
          <a:p>
            <a:fld id="{03AD60DC-9566-41F3-8723-59BFEF897E3F}" type="slidenum">
              <a:rPr lang="en-US" smtClean="0"/>
              <a:pPr/>
              <a:t>3</a:t>
            </a:fld>
            <a:endParaRPr lang="en-US"/>
          </a:p>
        </p:txBody>
      </p:sp>
    </p:spTree>
    <p:extLst>
      <p:ext uri="{BB962C8B-B14F-4D97-AF65-F5344CB8AC3E}">
        <p14:creationId xmlns:p14="http://schemas.microsoft.com/office/powerpoint/2010/main" val="69388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180 room hotel, 260Ks.f. office, up to 130.5Ks.f. retail and 120 apt units.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List of retailers: Lazy Dog, </a:t>
            </a:r>
            <a:r>
              <a:rPr lang="en-US" sz="1200" kern="1200" dirty="0" err="1" smtClean="0">
                <a:solidFill>
                  <a:schemeClr val="tx1"/>
                </a:solidFill>
                <a:effectLst/>
                <a:latin typeface="+mn-lt"/>
                <a:ea typeface="+mn-ea"/>
                <a:cs typeface="+mn-cs"/>
              </a:rPr>
              <a:t>Philz</a:t>
            </a:r>
            <a:r>
              <a:rPr lang="en-US" sz="1200" kern="1200" dirty="0" smtClean="0">
                <a:solidFill>
                  <a:schemeClr val="tx1"/>
                </a:solidFill>
                <a:effectLst/>
                <a:latin typeface="+mn-lt"/>
                <a:ea typeface="+mn-ea"/>
                <a:cs typeface="+mn-cs"/>
              </a:rPr>
              <a:t> Coffee,  Eureka!, Alexander’s, </a:t>
            </a:r>
            <a:r>
              <a:rPr lang="en-US" sz="1200" kern="1200" dirty="0" err="1" smtClean="0">
                <a:solidFill>
                  <a:schemeClr val="tx1"/>
                </a:solidFill>
                <a:effectLst/>
                <a:latin typeface="+mn-lt"/>
                <a:ea typeface="+mn-ea"/>
                <a:cs typeface="+mn-cs"/>
              </a:rPr>
              <a:t>Pieology</a:t>
            </a:r>
            <a:r>
              <a:rPr lang="en-US" sz="1200" kern="1200" dirty="0" smtClean="0">
                <a:solidFill>
                  <a:schemeClr val="tx1"/>
                </a:solidFill>
                <a:effectLst/>
                <a:latin typeface="+mn-lt"/>
                <a:ea typeface="+mn-ea"/>
                <a:cs typeface="+mn-cs"/>
              </a:rPr>
              <a:t>, Rootstock, 85 Degrees, </a:t>
            </a:r>
            <a:r>
              <a:rPr lang="en-US" sz="1200" kern="1200" dirty="0" err="1" smtClean="0">
                <a:solidFill>
                  <a:schemeClr val="tx1"/>
                </a:solidFill>
                <a:effectLst/>
                <a:latin typeface="+mn-lt"/>
                <a:ea typeface="+mn-ea"/>
                <a:cs typeface="+mn-cs"/>
              </a:rPr>
              <a:t>Capezio</a:t>
            </a:r>
            <a:r>
              <a:rPr lang="en-US" sz="1200" kern="1200" dirty="0" smtClean="0">
                <a:solidFill>
                  <a:schemeClr val="tx1"/>
                </a:solidFill>
                <a:effectLst/>
                <a:latin typeface="+mn-lt"/>
                <a:ea typeface="+mn-ea"/>
                <a:cs typeface="+mn-cs"/>
              </a:rPr>
              <a:t>, Howard’s Shoes, Oren’s Hummus, Panino Giusto, Meet Fresh Tea </a:t>
            </a:r>
            <a:r>
              <a:rPr lang="en-US" sz="1200" kern="1200" dirty="0" err="1" smtClean="0">
                <a:solidFill>
                  <a:schemeClr val="tx1"/>
                </a:solidFill>
                <a:effectLst/>
                <a:latin typeface="+mn-lt"/>
                <a:ea typeface="+mn-ea"/>
                <a:cs typeface="+mn-cs"/>
              </a:rPr>
              <a:t>Chansii</a:t>
            </a:r>
            <a:r>
              <a:rPr lang="en-US" sz="1200" kern="1200" dirty="0" smtClean="0">
                <a:solidFill>
                  <a:schemeClr val="tx1"/>
                </a:solidFill>
                <a:effectLst/>
                <a:latin typeface="+mn-lt"/>
                <a:ea typeface="+mn-ea"/>
                <a:cs typeface="+mn-cs"/>
              </a:rPr>
              <a:t>, AT&amp;T, Chef Hung, Target, </a:t>
            </a:r>
            <a:r>
              <a:rPr lang="en-US" sz="1200" kern="1200" dirty="0" err="1" smtClean="0">
                <a:solidFill>
                  <a:schemeClr val="tx1"/>
                </a:solidFill>
                <a:effectLst/>
                <a:latin typeface="+mn-lt"/>
                <a:ea typeface="+mn-ea"/>
                <a:cs typeface="+mn-cs"/>
              </a:rPr>
              <a:t>Meriwest</a:t>
            </a:r>
            <a:r>
              <a:rPr lang="en-US" sz="1200" kern="1200" dirty="0" smtClean="0">
                <a:solidFill>
                  <a:schemeClr val="tx1"/>
                </a:solidFill>
                <a:effectLst/>
                <a:latin typeface="+mn-lt"/>
                <a:ea typeface="+mn-ea"/>
                <a:cs typeface="+mn-cs"/>
              </a:rPr>
              <a:t>, Pressed </a:t>
            </a:r>
            <a:r>
              <a:rPr lang="en-US" sz="1200" kern="1200" dirty="0" err="1" smtClean="0">
                <a:solidFill>
                  <a:schemeClr val="tx1"/>
                </a:solidFill>
                <a:effectLst/>
                <a:latin typeface="+mn-lt"/>
                <a:ea typeface="+mn-ea"/>
                <a:cs typeface="+mn-cs"/>
              </a:rPr>
              <a:t>Juicery</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4</a:t>
            </a:fld>
            <a:endParaRPr lang="en-US"/>
          </a:p>
        </p:txBody>
      </p:sp>
    </p:spTree>
    <p:extLst>
      <p:ext uri="{BB962C8B-B14F-4D97-AF65-F5344CB8AC3E}">
        <p14:creationId xmlns:p14="http://schemas.microsoft.com/office/powerpoint/2010/main" val="87085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Replace 2.6Ms.f. with 3.4M </a:t>
            </a:r>
            <a:r>
              <a:rPr lang="en-US" sz="1200" kern="1200" dirty="0" err="1" smtClean="0">
                <a:solidFill>
                  <a:schemeClr val="tx1"/>
                </a:solidFill>
                <a:effectLst/>
                <a:latin typeface="+mn-lt"/>
                <a:ea typeface="+mn-ea"/>
                <a:cs typeface="+mn-cs"/>
              </a:rPr>
              <a:t>s.f.</a:t>
            </a:r>
            <a:r>
              <a:rPr lang="en-US" sz="1200" kern="1200" dirty="0" smtClean="0">
                <a:solidFill>
                  <a:schemeClr val="tx1"/>
                </a:solidFill>
                <a:effectLst/>
                <a:latin typeface="+mn-lt"/>
                <a:ea typeface="+mn-ea"/>
                <a:cs typeface="+mn-cs"/>
              </a:rPr>
              <a:t>: 2.82M </a:t>
            </a:r>
            <a:r>
              <a:rPr lang="en-US" sz="1200" kern="1200" dirty="0" err="1" smtClean="0">
                <a:solidFill>
                  <a:schemeClr val="tx1"/>
                </a:solidFill>
                <a:effectLst/>
                <a:latin typeface="+mn-lt"/>
                <a:ea typeface="+mn-ea"/>
                <a:cs typeface="+mn-cs"/>
              </a:rPr>
              <a:t>s.f.</a:t>
            </a:r>
            <a:r>
              <a:rPr lang="en-US" sz="1200" kern="1200" dirty="0" smtClean="0">
                <a:solidFill>
                  <a:schemeClr val="tx1"/>
                </a:solidFill>
                <a:effectLst/>
                <a:latin typeface="+mn-lt"/>
                <a:ea typeface="+mn-ea"/>
                <a:cs typeface="+mn-cs"/>
              </a:rPr>
              <a:t> office, 1,000 seat auditorium, Fitness Center &amp; Parking &amp; 600Ks.f. R&amp;D offices. </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5</a:t>
            </a:fld>
            <a:endParaRPr lang="en-US"/>
          </a:p>
        </p:txBody>
      </p:sp>
    </p:spTree>
    <p:extLst>
      <p:ext uri="{BB962C8B-B14F-4D97-AF65-F5344CB8AC3E}">
        <p14:creationId xmlns:p14="http://schemas.microsoft.com/office/powerpoint/2010/main" val="148043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148-room hotel with restaurant and bar and conference room space</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6</a:t>
            </a:fld>
            <a:endParaRPr lang="en-US"/>
          </a:p>
        </p:txBody>
      </p:sp>
    </p:spTree>
    <p:extLst>
      <p:ext uri="{BB962C8B-B14F-4D97-AF65-F5344CB8AC3E}">
        <p14:creationId xmlns:p14="http://schemas.microsoft.com/office/powerpoint/2010/main" val="201447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DP, ASA, Z, TM, and TR to construct 6 townhomes (5 w/ detached work spaces)</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7</a:t>
            </a:fld>
            <a:endParaRPr lang="en-US"/>
          </a:p>
        </p:txBody>
      </p:sp>
    </p:spTree>
    <p:extLst>
      <p:ext uri="{BB962C8B-B14F-4D97-AF65-F5344CB8AC3E}">
        <p14:creationId xmlns:p14="http://schemas.microsoft.com/office/powerpoint/2010/main" val="149577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8</a:t>
            </a:fld>
            <a:endParaRPr lang="en-US"/>
          </a:p>
        </p:txBody>
      </p:sp>
    </p:spTree>
    <p:extLst>
      <p:ext uri="{BB962C8B-B14F-4D97-AF65-F5344CB8AC3E}">
        <p14:creationId xmlns:p14="http://schemas.microsoft.com/office/powerpoint/2010/main" val="21337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342 apartment units with 942 apartment units</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9</a:t>
            </a:fld>
            <a:endParaRPr lang="en-US"/>
          </a:p>
        </p:txBody>
      </p:sp>
    </p:spTree>
    <p:extLst>
      <p:ext uri="{BB962C8B-B14F-4D97-AF65-F5344CB8AC3E}">
        <p14:creationId xmlns:p14="http://schemas.microsoft.com/office/powerpoint/2010/main" val="292384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188 apartment units, with approximately 22,600 </a:t>
            </a:r>
            <a:r>
              <a:rPr lang="en-US" sz="1200" kern="1200" dirty="0" err="1" smtClean="0">
                <a:solidFill>
                  <a:schemeClr val="tx1"/>
                </a:solidFill>
                <a:effectLst/>
                <a:latin typeface="+mn-lt"/>
                <a:ea typeface="+mn-ea"/>
                <a:cs typeface="+mn-cs"/>
              </a:rPr>
              <a:t>s.f.</a:t>
            </a:r>
            <a:r>
              <a:rPr lang="en-US" sz="1200" kern="1200" dirty="0" smtClean="0">
                <a:solidFill>
                  <a:schemeClr val="tx1"/>
                </a:solidFill>
                <a:effectLst/>
                <a:latin typeface="+mn-lt"/>
                <a:ea typeface="+mn-ea"/>
                <a:cs typeface="+mn-cs"/>
              </a:rPr>
              <a:t> of retail, and a 122 room hotel  </a:t>
            </a:r>
            <a:endParaRPr lang="en-US" dirty="0"/>
          </a:p>
        </p:txBody>
      </p:sp>
      <p:sp>
        <p:nvSpPr>
          <p:cNvPr id="4" name="Slide Number Placeholder 3"/>
          <p:cNvSpPr>
            <a:spLocks noGrp="1"/>
          </p:cNvSpPr>
          <p:nvPr>
            <p:ph type="sldNum" sz="quarter" idx="10"/>
          </p:nvPr>
        </p:nvSpPr>
        <p:spPr/>
        <p:txBody>
          <a:bodyPr/>
          <a:lstStyle/>
          <a:p>
            <a:fld id="{03AD60DC-9566-41F3-8723-59BFEF897E3F}" type="slidenum">
              <a:rPr lang="en-US" smtClean="0"/>
              <a:pPr/>
              <a:t>10</a:t>
            </a:fld>
            <a:endParaRPr lang="en-US"/>
          </a:p>
        </p:txBody>
      </p:sp>
    </p:spTree>
    <p:extLst>
      <p:ext uri="{BB962C8B-B14F-4D97-AF65-F5344CB8AC3E}">
        <p14:creationId xmlns:p14="http://schemas.microsoft.com/office/powerpoint/2010/main" val="394527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1/25/2018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698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536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1/25/2018</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62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600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idx="10"/>
          </p:nvPr>
        </p:nvSpPr>
        <p:spPr>
          <a:xfrm>
            <a:off x="228600" y="4114800"/>
            <a:ext cx="8686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17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1/25/2018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894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724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365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986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11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1/25/2018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431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988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1/25/2018</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52217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City of Cupertino</a:t>
            </a:r>
            <a:endParaRPr lang="en-US" dirty="0"/>
          </a:p>
        </p:txBody>
      </p:sp>
      <p:sp>
        <p:nvSpPr>
          <p:cNvPr id="3" name="Subtitle 2"/>
          <p:cNvSpPr>
            <a:spLocks noGrp="1"/>
          </p:cNvSpPr>
          <p:nvPr>
            <p:ph type="subTitle" idx="1"/>
          </p:nvPr>
        </p:nvSpPr>
        <p:spPr>
          <a:xfrm>
            <a:off x="1371600" y="2971800"/>
            <a:ext cx="6400800" cy="1752600"/>
          </a:xfrm>
        </p:spPr>
        <p:txBody>
          <a:bodyPr/>
          <a:lstStyle/>
          <a:p>
            <a:r>
              <a:rPr lang="en-US" dirty="0" smtClean="0">
                <a:solidFill>
                  <a:schemeClr val="bg1"/>
                </a:solidFill>
              </a:rPr>
              <a:t>Community Development Department</a:t>
            </a:r>
            <a:endParaRPr lang="en-US" dirty="0">
              <a:solidFill>
                <a:schemeClr val="bg1"/>
              </a:solidFill>
            </a:endParaRPr>
          </a:p>
        </p:txBody>
      </p:sp>
    </p:spTree>
    <p:extLst>
      <p:ext uri="{BB962C8B-B14F-4D97-AF65-F5344CB8AC3E}">
        <p14:creationId xmlns:p14="http://schemas.microsoft.com/office/powerpoint/2010/main" val="246118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Marina Plaza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8694" y="2227263"/>
            <a:ext cx="7194549" cy="3632200"/>
          </a:xfrm>
        </p:spPr>
      </p:pic>
      <p:sp>
        <p:nvSpPr>
          <p:cNvPr id="5" name="Content Placeholder 2"/>
          <p:cNvSpPr txBox="1">
            <a:spLocks/>
          </p:cNvSpPr>
          <p:nvPr/>
        </p:nvSpPr>
        <p:spPr>
          <a:xfrm>
            <a:off x="266700" y="5859462"/>
            <a:ext cx="8724900" cy="617537"/>
          </a:xfrm>
          <a:prstGeom prst="rect">
            <a:avLst/>
          </a:prstGeom>
        </p:spPr>
        <p:txBody>
          <a:bodyPr vert="horz" lIns="91440" tIns="45720" rIns="91440" bIns="45720" rtlCol="0" anchor="ctr">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188 apartments units, with a 122 full-service hotel, and approximately 22,600 sq. ft. of retail </a:t>
            </a:r>
            <a:endParaRPr lang="en-US" sz="2400" dirty="0"/>
          </a:p>
        </p:txBody>
      </p:sp>
    </p:spTree>
    <p:extLst>
      <p:ext uri="{BB962C8B-B14F-4D97-AF65-F5344CB8AC3E}">
        <p14:creationId xmlns:p14="http://schemas.microsoft.com/office/powerpoint/2010/main" val="333523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Forum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840" y="2362200"/>
            <a:ext cx="7828319" cy="3062287"/>
          </a:xfrm>
        </p:spPr>
      </p:pic>
      <p:sp>
        <p:nvSpPr>
          <p:cNvPr id="5" name="Content Placeholder 2"/>
          <p:cNvSpPr txBox="1">
            <a:spLocks/>
          </p:cNvSpPr>
          <p:nvPr/>
        </p:nvSpPr>
        <p:spPr>
          <a:xfrm>
            <a:off x="266700" y="5105400"/>
            <a:ext cx="8724900" cy="1371599"/>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Proposed additions and renovation to an existing retirement care facility </a:t>
            </a:r>
          </a:p>
          <a:p>
            <a:pPr lvl="1"/>
            <a:r>
              <a:rPr lang="en-US" sz="2400" dirty="0" smtClean="0"/>
              <a:t>Includes 25 new independent living villas, 36 beds, 39,755 sq. ft. of renovation, 43,017 sq. ft. of new additions </a:t>
            </a:r>
            <a:endParaRPr lang="en-US" sz="2400" dirty="0"/>
          </a:p>
        </p:txBody>
      </p:sp>
    </p:spTree>
    <p:extLst>
      <p:ext uri="{BB962C8B-B14F-4D97-AF65-F5344CB8AC3E}">
        <p14:creationId xmlns:p14="http://schemas.microsoft.com/office/powerpoint/2010/main" val="123052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Veranda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886" y="2227263"/>
            <a:ext cx="7716166" cy="3632200"/>
          </a:xfrm>
        </p:spPr>
      </p:pic>
      <p:sp>
        <p:nvSpPr>
          <p:cNvPr id="5" name="Content Placeholder 2"/>
          <p:cNvSpPr txBox="1">
            <a:spLocks/>
          </p:cNvSpPr>
          <p:nvPr/>
        </p:nvSpPr>
        <p:spPr>
          <a:xfrm>
            <a:off x="266700" y="5859462"/>
            <a:ext cx="8724900" cy="61753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19 unit affordable senior citizen housing development </a:t>
            </a:r>
            <a:endParaRPr lang="en-US" sz="2400" dirty="0"/>
          </a:p>
        </p:txBody>
      </p:sp>
    </p:spTree>
    <p:extLst>
      <p:ext uri="{BB962C8B-B14F-4D97-AF65-F5344CB8AC3E}">
        <p14:creationId xmlns:p14="http://schemas.microsoft.com/office/powerpoint/2010/main" val="144906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Participate in the</a:t>
            </a:r>
            <a:br>
              <a:rPr lang="en-US" dirty="0" smtClean="0"/>
            </a:br>
            <a:r>
              <a:rPr lang="en-US" dirty="0" err="1" smtClean="0"/>
              <a:t>Vallco</a:t>
            </a:r>
            <a:r>
              <a:rPr lang="en-US" dirty="0" smtClean="0"/>
              <a:t> Specific Plan </a:t>
            </a:r>
            <a:endParaRPr lang="en-US" dirty="0"/>
          </a:p>
        </p:txBody>
      </p:sp>
      <p:sp>
        <p:nvSpPr>
          <p:cNvPr id="3" name="Content Placeholder 2"/>
          <p:cNvSpPr>
            <a:spLocks noGrp="1"/>
          </p:cNvSpPr>
          <p:nvPr>
            <p:ph idx="1"/>
          </p:nvPr>
        </p:nvSpPr>
        <p:spPr/>
        <p:txBody>
          <a:bodyPr>
            <a:normAutofit/>
          </a:bodyPr>
          <a:lstStyle/>
          <a:p>
            <a:r>
              <a:rPr lang="en-US" sz="2000" dirty="0" smtClean="0"/>
              <a:t>Subscribe to e-notification on www.cupertino.org and select “</a:t>
            </a:r>
            <a:r>
              <a:rPr lang="en-US" sz="2000" dirty="0" err="1" smtClean="0"/>
              <a:t>Vallco</a:t>
            </a:r>
            <a:r>
              <a:rPr lang="en-US" sz="2000" dirty="0" smtClean="0"/>
              <a:t>”</a:t>
            </a:r>
          </a:p>
          <a:p>
            <a:r>
              <a:rPr lang="en-US" sz="2000" dirty="0" smtClean="0"/>
              <a:t>Check out the new website launching soon: www.envisionvallco.org</a:t>
            </a:r>
          </a:p>
          <a:p>
            <a:r>
              <a:rPr lang="en-US" sz="2000" dirty="0" smtClean="0"/>
              <a:t>Save the date of upcoming design workshops (aka “charrettes”) </a:t>
            </a:r>
          </a:p>
          <a:p>
            <a:pPr lvl="1"/>
            <a:r>
              <a:rPr lang="en-US" sz="2000" dirty="0" smtClean="0"/>
              <a:t>April 9-13 and May 21-25 at City Hall </a:t>
            </a:r>
          </a:p>
        </p:txBody>
      </p:sp>
    </p:spTree>
    <p:extLst>
      <p:ext uri="{BB962C8B-B14F-4D97-AF65-F5344CB8AC3E}">
        <p14:creationId xmlns:p14="http://schemas.microsoft.com/office/powerpoint/2010/main" val="420412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Participate in the</a:t>
            </a:r>
            <a:br>
              <a:rPr lang="en-US" dirty="0" smtClean="0"/>
            </a:br>
            <a:r>
              <a:rPr lang="en-US" dirty="0" err="1" smtClean="0"/>
              <a:t>Vallco</a:t>
            </a:r>
            <a:r>
              <a:rPr lang="en-US" dirty="0" smtClean="0"/>
              <a:t> Specific Plan </a:t>
            </a:r>
            <a:endParaRPr lang="en-US" dirty="0"/>
          </a:p>
        </p:txBody>
      </p:sp>
      <p:sp>
        <p:nvSpPr>
          <p:cNvPr id="3" name="Content Placeholder 2"/>
          <p:cNvSpPr>
            <a:spLocks noGrp="1"/>
          </p:cNvSpPr>
          <p:nvPr>
            <p:ph idx="1"/>
          </p:nvPr>
        </p:nvSpPr>
        <p:spPr>
          <a:xfrm>
            <a:off x="581192" y="2057401"/>
            <a:ext cx="7989752" cy="2590800"/>
          </a:xfrm>
        </p:spPr>
        <p:txBody>
          <a:bodyPr/>
          <a:lstStyle/>
          <a:p>
            <a:r>
              <a:rPr lang="en-US" sz="2000" dirty="0" smtClean="0"/>
              <a:t>Planners are on tour! Look out for us at the Creekside Farmer’s Market on Friday mornings starting 2/16 </a:t>
            </a:r>
          </a:p>
          <a:p>
            <a:r>
              <a:rPr lang="en-US" sz="2000" dirty="0" smtClean="0"/>
              <a:t>Host a “civic dinner”</a:t>
            </a:r>
          </a:p>
          <a:p>
            <a:r>
              <a:rPr lang="en-US" sz="2000" dirty="0" smtClean="0"/>
              <a:t>Dates and other locations TBD </a:t>
            </a:r>
          </a:p>
          <a:p>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4497186"/>
            <a:ext cx="2300151" cy="15334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4497186"/>
            <a:ext cx="2300151" cy="1533434"/>
          </a:xfrm>
          <a:prstGeom prst="rect">
            <a:avLst/>
          </a:prstGeom>
        </p:spPr>
      </p:pic>
    </p:spTree>
    <p:extLst>
      <p:ext uri="{BB962C8B-B14F-4D97-AF65-F5344CB8AC3E}">
        <p14:creationId xmlns:p14="http://schemas.microsoft.com/office/powerpoint/2010/main" val="148626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Vallco</a:t>
            </a:r>
            <a:r>
              <a:rPr lang="en-US" dirty="0" smtClean="0"/>
              <a:t> Specific Plan </a:t>
            </a:r>
            <a:endParaRPr lang="en-US" dirty="0"/>
          </a:p>
        </p:txBody>
      </p:sp>
      <p:pic>
        <p:nvPicPr>
          <p:cNvPr id="3" name="Picture 2"/>
          <p:cNvPicPr>
            <a:picLocks noChangeAspect="1"/>
          </p:cNvPicPr>
          <p:nvPr/>
        </p:nvPicPr>
        <p:blipFill>
          <a:blip r:embed="rId3"/>
          <a:stretch>
            <a:fillRect/>
          </a:stretch>
        </p:blipFill>
        <p:spPr>
          <a:xfrm>
            <a:off x="609767" y="914400"/>
            <a:ext cx="7724608" cy="5705314"/>
          </a:xfrm>
          <a:prstGeom prst="rect">
            <a:avLst/>
          </a:prstGeom>
        </p:spPr>
      </p:pic>
    </p:spTree>
    <p:extLst>
      <p:ext uri="{BB962C8B-B14F-4D97-AF65-F5344CB8AC3E}">
        <p14:creationId xmlns:p14="http://schemas.microsoft.com/office/powerpoint/2010/main" val="183192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Interviews</a:t>
            </a:r>
            <a:endParaRPr lang="en-US" dirty="0"/>
          </a:p>
        </p:txBody>
      </p:sp>
      <p:sp>
        <p:nvSpPr>
          <p:cNvPr id="3" name="Content Placeholder 2"/>
          <p:cNvSpPr>
            <a:spLocks noGrp="1"/>
          </p:cNvSpPr>
          <p:nvPr>
            <p:ph idx="1"/>
          </p:nvPr>
        </p:nvSpPr>
        <p:spPr/>
        <p:txBody>
          <a:bodyPr>
            <a:normAutofit/>
          </a:bodyPr>
          <a:lstStyle/>
          <a:p>
            <a:r>
              <a:rPr lang="en-US" sz="2000" dirty="0" smtClean="0"/>
              <a:t>We are looking for seven (7) volunteers to participate in group community interviews</a:t>
            </a:r>
          </a:p>
          <a:p>
            <a:r>
              <a:rPr lang="en-US" sz="2000" dirty="0" smtClean="0"/>
              <a:t>Must be available on February 6</a:t>
            </a:r>
            <a:r>
              <a:rPr lang="en-US" sz="2000" baseline="30000" dirty="0" smtClean="0"/>
              <a:t>th</a:t>
            </a:r>
            <a:r>
              <a:rPr lang="en-US" sz="2000" dirty="0" smtClean="0"/>
              <a:t> at 6:00pm</a:t>
            </a:r>
          </a:p>
          <a:p>
            <a:r>
              <a:rPr lang="en-US" sz="2000" dirty="0" smtClean="0"/>
              <a:t>Sign up with Planning Department</a:t>
            </a:r>
          </a:p>
          <a:p>
            <a:pPr lvl="1"/>
            <a:r>
              <a:rPr lang="en-US" sz="2000" dirty="0" smtClean="0"/>
              <a:t>Participants will be randomly selected from the sign up sheet </a:t>
            </a:r>
          </a:p>
        </p:txBody>
      </p:sp>
    </p:spTree>
    <p:extLst>
      <p:ext uri="{BB962C8B-B14F-4D97-AF65-F5344CB8AC3E}">
        <p14:creationId xmlns:p14="http://schemas.microsoft.com/office/powerpoint/2010/main" val="94501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Community Development Department</a:t>
            </a:r>
          </a:p>
        </p:txBody>
      </p:sp>
      <p:sp>
        <p:nvSpPr>
          <p:cNvPr id="3" name="Content Placeholder 2"/>
          <p:cNvSpPr>
            <a:spLocks noGrp="1"/>
          </p:cNvSpPr>
          <p:nvPr>
            <p:ph idx="1"/>
          </p:nvPr>
        </p:nvSpPr>
        <p:spPr>
          <a:xfrm>
            <a:off x="228600" y="1600200"/>
            <a:ext cx="8686800" cy="3657600"/>
          </a:xfrm>
        </p:spPr>
        <p:txBody>
          <a:bodyPr>
            <a:normAutofit/>
          </a:bodyPr>
          <a:lstStyle/>
          <a:p>
            <a:pPr lvl="1"/>
            <a:r>
              <a:rPr lang="en-US" sz="2400" dirty="0" smtClean="0"/>
              <a:t>Planning</a:t>
            </a:r>
          </a:p>
          <a:p>
            <a:pPr lvl="1"/>
            <a:r>
              <a:rPr lang="en-US" sz="2400" dirty="0" smtClean="0"/>
              <a:t>Building</a:t>
            </a:r>
          </a:p>
          <a:p>
            <a:pPr lvl="1"/>
            <a:r>
              <a:rPr lang="en-US" sz="2400" dirty="0" smtClean="0"/>
              <a:t>Housing</a:t>
            </a:r>
          </a:p>
          <a:p>
            <a:pPr lvl="1"/>
            <a:r>
              <a:rPr lang="en-US" sz="2400" dirty="0" smtClean="0"/>
              <a:t>Economic Development </a:t>
            </a:r>
          </a:p>
          <a:p>
            <a:pPr lvl="1"/>
            <a:r>
              <a:rPr lang="en-US" sz="2400" dirty="0" smtClean="0"/>
              <a:t>Code Enforcement</a:t>
            </a:r>
          </a:p>
          <a:p>
            <a:pPr marL="457200" lvl="1" indent="0">
              <a:buNone/>
            </a:pPr>
            <a:endParaRPr lang="en-US" dirty="0"/>
          </a:p>
        </p:txBody>
      </p:sp>
    </p:spTree>
    <p:extLst>
      <p:ext uri="{BB962C8B-B14F-4D97-AF65-F5344CB8AC3E}">
        <p14:creationId xmlns:p14="http://schemas.microsoft.com/office/powerpoint/2010/main" val="3426952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Community Development Department</a:t>
            </a:r>
          </a:p>
        </p:txBody>
      </p:sp>
      <p:sp>
        <p:nvSpPr>
          <p:cNvPr id="3" name="Content Placeholder 2"/>
          <p:cNvSpPr>
            <a:spLocks noGrp="1"/>
          </p:cNvSpPr>
          <p:nvPr>
            <p:ph idx="1"/>
          </p:nvPr>
        </p:nvSpPr>
        <p:spPr>
          <a:xfrm>
            <a:off x="228600" y="1600200"/>
            <a:ext cx="8686800" cy="3657600"/>
          </a:xfrm>
        </p:spPr>
        <p:txBody>
          <a:bodyPr>
            <a:normAutofit/>
          </a:bodyPr>
          <a:lstStyle/>
          <a:p>
            <a:pPr marL="457200" lvl="1" indent="0">
              <a:buNone/>
            </a:pPr>
            <a:r>
              <a:rPr lang="en-US" sz="2400" dirty="0" smtClean="0"/>
              <a:t>How to participate:</a:t>
            </a:r>
          </a:p>
          <a:p>
            <a:pPr lvl="1"/>
            <a:r>
              <a:rPr lang="en-US" sz="2400" dirty="0" smtClean="0"/>
              <a:t>Visit </a:t>
            </a:r>
            <a:r>
              <a:rPr lang="en-US" sz="2400" dirty="0" smtClean="0">
                <a:solidFill>
                  <a:srgbClr val="00B0F0"/>
                </a:solidFill>
              </a:rPr>
              <a:t>www.cupertino.org</a:t>
            </a:r>
          </a:p>
          <a:p>
            <a:pPr lvl="1"/>
            <a:r>
              <a:rPr lang="en-US" sz="2400" dirty="0" smtClean="0"/>
              <a:t>Sign up for e-notification</a:t>
            </a:r>
          </a:p>
          <a:p>
            <a:pPr lvl="1"/>
            <a:r>
              <a:rPr lang="en-US" sz="2400" dirty="0" smtClean="0"/>
              <a:t>Email us: </a:t>
            </a:r>
            <a:r>
              <a:rPr lang="en-US" sz="2400" dirty="0" smtClean="0">
                <a:solidFill>
                  <a:srgbClr val="00B0F0"/>
                </a:solidFill>
              </a:rPr>
              <a:t>planning@cupertino.org</a:t>
            </a:r>
            <a:r>
              <a:rPr lang="en-US" sz="2400" dirty="0" smtClean="0">
                <a:solidFill>
                  <a:srgbClr val="FFFF00"/>
                </a:solidFill>
              </a:rPr>
              <a:t> </a:t>
            </a:r>
            <a:r>
              <a:rPr lang="en-US" sz="2400" dirty="0" smtClean="0"/>
              <a:t>to ask a question or </a:t>
            </a:r>
            <a:r>
              <a:rPr lang="en-US" sz="2400" dirty="0" smtClean="0"/>
              <a:t>to make </a:t>
            </a:r>
            <a:r>
              <a:rPr lang="en-US" sz="2400" dirty="0" smtClean="0"/>
              <a:t>an appointment</a:t>
            </a:r>
            <a:endParaRPr lang="en-US" sz="2400" dirty="0"/>
          </a:p>
        </p:txBody>
      </p:sp>
    </p:spTree>
    <p:extLst>
      <p:ext uri="{BB962C8B-B14F-4D97-AF65-F5344CB8AC3E}">
        <p14:creationId xmlns:p14="http://schemas.microsoft.com/office/powerpoint/2010/main" val="2803312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Street Cupertino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362200"/>
            <a:ext cx="8686800" cy="2632363"/>
          </a:xfrm>
        </p:spPr>
      </p:pic>
      <p:sp>
        <p:nvSpPr>
          <p:cNvPr id="5" name="Content Placeholder 2"/>
          <p:cNvSpPr txBox="1">
            <a:spLocks/>
          </p:cNvSpPr>
          <p:nvPr/>
        </p:nvSpPr>
        <p:spPr>
          <a:xfrm>
            <a:off x="266700" y="5105400"/>
            <a:ext cx="8724900" cy="1371600"/>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180 room hotel, 260K sq. ft. of office, 130.5k </a:t>
            </a:r>
            <a:r>
              <a:rPr lang="en-US" sz="2400" dirty="0"/>
              <a:t>sq. ft. </a:t>
            </a:r>
            <a:r>
              <a:rPr lang="en-US" sz="2400" dirty="0" smtClean="0"/>
              <a:t>of retail, and 120 apartment units</a:t>
            </a:r>
          </a:p>
          <a:p>
            <a:pPr lvl="1"/>
            <a:r>
              <a:rPr lang="en-US" sz="2400" dirty="0" smtClean="0"/>
              <a:t>Tenants include: Lazy Dog, </a:t>
            </a:r>
            <a:r>
              <a:rPr lang="en-US" sz="2400" dirty="0" err="1" smtClean="0"/>
              <a:t>Philz</a:t>
            </a:r>
            <a:r>
              <a:rPr lang="en-US" sz="2400" dirty="0" smtClean="0"/>
              <a:t> Coffee, Eureka!, Alexander’s, </a:t>
            </a:r>
            <a:r>
              <a:rPr lang="en-US" sz="2400" dirty="0" err="1" smtClean="0"/>
              <a:t>Pieology</a:t>
            </a:r>
            <a:r>
              <a:rPr lang="en-US" sz="2400" dirty="0" smtClean="0"/>
              <a:t>, 85 Degrees, and much more </a:t>
            </a:r>
            <a:endParaRPr lang="en-US" sz="2400" dirty="0"/>
          </a:p>
        </p:txBody>
      </p:sp>
    </p:spTree>
    <p:extLst>
      <p:ext uri="{BB962C8B-B14F-4D97-AF65-F5344CB8AC3E}">
        <p14:creationId xmlns:p14="http://schemas.microsoft.com/office/powerpoint/2010/main" val="101439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Campus 2 (AC2)</a:t>
            </a:r>
            <a:endParaRPr lang="en-US" dirty="0"/>
          </a:p>
        </p:txBody>
      </p:sp>
      <p:pic>
        <p:nvPicPr>
          <p:cNvPr id="4" name="Content Placeholder 3"/>
          <p:cNvPicPr>
            <a:picLocks noGrp="1" noChangeAspect="1"/>
          </p:cNvPicPr>
          <p:nvPr>
            <p:ph idx="1"/>
          </p:nvPr>
        </p:nvPicPr>
        <p:blipFill>
          <a:blip r:embed="rId3"/>
          <a:stretch>
            <a:fillRect/>
          </a:stretch>
        </p:blipFill>
        <p:spPr>
          <a:xfrm>
            <a:off x="2154601" y="1981200"/>
            <a:ext cx="4842933" cy="3632200"/>
          </a:xfrm>
          <a:prstGeom prst="rect">
            <a:avLst/>
          </a:prstGeom>
        </p:spPr>
      </p:pic>
      <p:sp>
        <p:nvSpPr>
          <p:cNvPr id="5" name="Content Placeholder 2"/>
          <p:cNvSpPr txBox="1">
            <a:spLocks/>
          </p:cNvSpPr>
          <p:nvPr/>
        </p:nvSpPr>
        <p:spPr>
          <a:xfrm>
            <a:off x="304800" y="5486400"/>
            <a:ext cx="8724900" cy="13716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Replace 2.6 million </a:t>
            </a:r>
            <a:r>
              <a:rPr lang="en-US" sz="2400" dirty="0"/>
              <a:t>sq. ft. </a:t>
            </a:r>
            <a:r>
              <a:rPr lang="en-US" sz="2400" dirty="0" smtClean="0"/>
              <a:t>of office space with 3.4 million </a:t>
            </a:r>
            <a:r>
              <a:rPr lang="en-US" sz="2400" dirty="0"/>
              <a:t>sq. ft. </a:t>
            </a:r>
            <a:r>
              <a:rPr lang="en-US" sz="2400" dirty="0" smtClean="0"/>
              <a:t>that includes a 1,000 seat auditorium, fitness center, parking facility and R&amp;D offices</a:t>
            </a:r>
            <a:endParaRPr lang="en-US" sz="2400" dirty="0"/>
          </a:p>
        </p:txBody>
      </p:sp>
    </p:spTree>
    <p:extLst>
      <p:ext uri="{BB962C8B-B14F-4D97-AF65-F5344CB8AC3E}">
        <p14:creationId xmlns:p14="http://schemas.microsoft.com/office/powerpoint/2010/main" val="338855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Hyatt House Hotel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7920" y="2227263"/>
            <a:ext cx="7276097" cy="3632200"/>
          </a:xfrm>
        </p:spPr>
      </p:pic>
      <p:sp>
        <p:nvSpPr>
          <p:cNvPr id="5" name="Content Placeholder 2"/>
          <p:cNvSpPr txBox="1">
            <a:spLocks/>
          </p:cNvSpPr>
          <p:nvPr/>
        </p:nvSpPr>
        <p:spPr>
          <a:xfrm>
            <a:off x="266700" y="5859462"/>
            <a:ext cx="8724900" cy="61753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148-room hotel with restaurant, bar, and conference rooms</a:t>
            </a:r>
            <a:endParaRPr lang="en-US" sz="2400" dirty="0"/>
          </a:p>
        </p:txBody>
      </p:sp>
    </p:spTree>
    <p:extLst>
      <p:ext uri="{BB962C8B-B14F-4D97-AF65-F5344CB8AC3E}">
        <p14:creationId xmlns:p14="http://schemas.microsoft.com/office/powerpoint/2010/main" val="22792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Foothill Live/Work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743200"/>
            <a:ext cx="8181452" cy="2671132"/>
          </a:xfrm>
        </p:spPr>
      </p:pic>
      <p:sp>
        <p:nvSpPr>
          <p:cNvPr id="5" name="Content Placeholder 2"/>
          <p:cNvSpPr txBox="1">
            <a:spLocks/>
          </p:cNvSpPr>
          <p:nvPr/>
        </p:nvSpPr>
        <p:spPr>
          <a:xfrm>
            <a:off x="266700" y="5562600"/>
            <a:ext cx="8724900" cy="9144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New six (6) townhomes with five (5) detached work spaces</a:t>
            </a:r>
            <a:endParaRPr lang="en-US" sz="2400" dirty="0"/>
          </a:p>
        </p:txBody>
      </p:sp>
    </p:spTree>
    <p:extLst>
      <p:ext uri="{BB962C8B-B14F-4D97-AF65-F5344CB8AC3E}">
        <p14:creationId xmlns:p14="http://schemas.microsoft.com/office/powerpoint/2010/main" val="157679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Foothill Apartments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9274" y="2227263"/>
            <a:ext cx="7313389" cy="3632200"/>
          </a:xfrm>
        </p:spPr>
      </p:pic>
      <p:sp>
        <p:nvSpPr>
          <p:cNvPr id="5" name="Content Placeholder 2"/>
          <p:cNvSpPr txBox="1">
            <a:spLocks/>
          </p:cNvSpPr>
          <p:nvPr/>
        </p:nvSpPr>
        <p:spPr>
          <a:xfrm>
            <a:off x="266700" y="5859462"/>
            <a:ext cx="8724900" cy="61753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15 apartments units on an existing vacant lot</a:t>
            </a:r>
            <a:endParaRPr lang="en-US" sz="2400" dirty="0"/>
          </a:p>
        </p:txBody>
      </p:sp>
    </p:spTree>
    <p:extLst>
      <p:ext uri="{BB962C8B-B14F-4D97-AF65-F5344CB8AC3E}">
        <p14:creationId xmlns:p14="http://schemas.microsoft.com/office/powerpoint/2010/main" val="367345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Hamptons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3637" y="2008557"/>
            <a:ext cx="5944862" cy="3632200"/>
          </a:xfrm>
        </p:spPr>
      </p:pic>
      <p:sp>
        <p:nvSpPr>
          <p:cNvPr id="5" name="Content Placeholder 2"/>
          <p:cNvSpPr txBox="1">
            <a:spLocks/>
          </p:cNvSpPr>
          <p:nvPr/>
        </p:nvSpPr>
        <p:spPr>
          <a:xfrm>
            <a:off x="266700" y="5859462"/>
            <a:ext cx="8724900" cy="617537"/>
          </a:xfrm>
          <a:prstGeom prst="rect">
            <a:avLst/>
          </a:prstGeom>
        </p:spPr>
        <p:txBody>
          <a:bodyPr vert="horz" lIns="91440" tIns="45720" rIns="91440" bIns="45720" rtlCol="0" anchor="ctr">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2400" dirty="0" smtClean="0"/>
              <a:t>Replace 342 apartments units with 942 apartment units (600 net new)</a:t>
            </a:r>
            <a:endParaRPr lang="en-US" sz="2400" dirty="0"/>
          </a:p>
        </p:txBody>
      </p:sp>
    </p:spTree>
    <p:extLst>
      <p:ext uri="{BB962C8B-B14F-4D97-AF65-F5344CB8AC3E}">
        <p14:creationId xmlns:p14="http://schemas.microsoft.com/office/powerpoint/2010/main" val="255639721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5034</TotalTime>
  <Words>705</Words>
  <Application>Microsoft Office PowerPoint</Application>
  <PresentationFormat>On-screen Show (4:3)</PresentationFormat>
  <Paragraphs>82</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 2</vt:lpstr>
      <vt:lpstr>Dividend</vt:lpstr>
      <vt:lpstr>City of Cupertino</vt:lpstr>
      <vt:lpstr>Community Development Department</vt:lpstr>
      <vt:lpstr>Community Development Department</vt:lpstr>
      <vt:lpstr>Main Street Cupertino</vt:lpstr>
      <vt:lpstr>Apple Campus 2 (AC2)</vt:lpstr>
      <vt:lpstr>Hyatt House Hotel </vt:lpstr>
      <vt:lpstr>Foothill Live/Work</vt:lpstr>
      <vt:lpstr>Foothill Apartments</vt:lpstr>
      <vt:lpstr>The Hamptons</vt:lpstr>
      <vt:lpstr>Marina Plaza</vt:lpstr>
      <vt:lpstr>The Forum</vt:lpstr>
      <vt:lpstr>Veranda</vt:lpstr>
      <vt:lpstr>Participate in the Vallco Specific Plan </vt:lpstr>
      <vt:lpstr>Participate in the Vallco Specific Plan </vt:lpstr>
      <vt:lpstr>Vallco Specific Plan </vt:lpstr>
      <vt:lpstr>Community Interviews</vt:lpstr>
    </vt:vector>
  </TitlesOfParts>
  <Company>City of Cupertino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dc:creator>
  <cp:lastModifiedBy>Erick Serrano</cp:lastModifiedBy>
  <cp:revision>421</cp:revision>
  <cp:lastPrinted>2015-07-29T00:45:21Z</cp:lastPrinted>
  <dcterms:created xsi:type="dcterms:W3CDTF">2011-04-12T06:01:02Z</dcterms:created>
  <dcterms:modified xsi:type="dcterms:W3CDTF">2018-01-25T20:10:07Z</dcterms:modified>
</cp:coreProperties>
</file>