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7C734-782B-4B8D-9FEB-3F14BE90799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E692B-1338-45B7-8772-38E5ABD7A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7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CC932-0438-AA46-AC49-3AA502D75CAB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5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45415-5A4D-494E-A61F-0C792780EA39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0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45415-5A4D-494E-A61F-0C792780EA39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65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45415-5A4D-494E-A61F-0C792780EA39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11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45415-5A4D-494E-A61F-0C792780EA39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14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45415-5A4D-494E-A61F-0C792780EA39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3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2" name="Picture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73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2432" y="4343400"/>
            <a:ext cx="1566368" cy="158496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32001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74" name="Rectangle 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2743200"/>
            <a:ext cx="8534400" cy="1295400"/>
          </a:xfrm>
          <a:effectLst>
            <a:outerShdw blurRad="63500" dist="38099" dir="2700000" algn="ctr" rotWithShape="0">
              <a:schemeClr val="tx1">
                <a:alpha val="57001"/>
              </a:schemeClr>
            </a:outerShdw>
          </a:effectLst>
        </p:spPr>
        <p:txBody>
          <a:bodyPr/>
          <a:lstStyle>
            <a:lvl1pPr marL="0" indent="0" algn="ctr">
              <a:buFont typeface="Wingdings" charset="0"/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8275" name="Rectangle 83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066800"/>
            <a:ext cx="8534400" cy="776288"/>
          </a:xfrm>
          <a:effectLst>
            <a:outerShdw blurRad="63500" dist="38099" dir="2700000" algn="ctr" rotWithShape="0">
              <a:schemeClr val="tx1">
                <a:alpha val="58000"/>
              </a:schemeClr>
            </a:outerShdw>
          </a:effectLst>
        </p:spPr>
        <p:txBody>
          <a:bodyPr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8276" name="Rectangle 8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8768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D2C982-CA7D-F64F-96BD-D05C68C94937}" type="datetime1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1/30/2018</a:t>
            </a:fld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4720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066800"/>
            <a:ext cx="7721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5258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94365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066800"/>
            <a:ext cx="7721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048000" y="2362200"/>
            <a:ext cx="3556000" cy="2971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362200"/>
            <a:ext cx="37592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92607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066800"/>
            <a:ext cx="7721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0" y="2362200"/>
            <a:ext cx="7721600" cy="2971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3596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066800"/>
            <a:ext cx="7721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0" y="2362200"/>
            <a:ext cx="7721600" cy="2971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9253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200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1066800"/>
            <a:ext cx="7721600" cy="1066800"/>
          </a:xfrm>
          <a:prstGeom prst="rect">
            <a:avLst/>
          </a:prstGeom>
          <a:noFill/>
          <a:ln>
            <a:noFill/>
          </a:ln>
          <a:effectLst>
            <a:outerShdw blurRad="148590" dist="38099" dir="2700000" algn="ctr" rotWithShape="0">
              <a:schemeClr val="tx1">
                <a:alpha val="58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20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0" y="2362200"/>
            <a:ext cx="7721600" cy="2971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8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6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533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533">
          <a:solidFill>
            <a:schemeClr val="accent1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533">
          <a:solidFill>
            <a:schemeClr val="accent1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533">
          <a:solidFill>
            <a:schemeClr val="accent1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533">
          <a:solidFill>
            <a:schemeClr val="accent1"/>
          </a:solidFill>
          <a:latin typeface="Arial" charset="0"/>
          <a:ea typeface="ＭＳ Ｐゴシック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533">
          <a:solidFill>
            <a:schemeClr val="accent1"/>
          </a:solidFill>
          <a:latin typeface="Arial" charset="0"/>
          <a:ea typeface="ＭＳ Ｐゴシック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533">
          <a:solidFill>
            <a:schemeClr val="accent1"/>
          </a:solidFill>
          <a:latin typeface="Arial" charset="0"/>
          <a:ea typeface="ＭＳ Ｐゴシック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533">
          <a:solidFill>
            <a:schemeClr val="accent1"/>
          </a:solidFill>
          <a:latin typeface="Arial" charset="0"/>
          <a:ea typeface="ＭＳ Ｐゴシック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533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75000"/>
        <a:buFont typeface="Wingdings" charset="0"/>
        <a:buChar char="n"/>
        <a:defRPr sz="3733">
          <a:solidFill>
            <a:srgbClr val="FFFFFF"/>
          </a:solidFill>
          <a:latin typeface="+mn-lt"/>
          <a:ea typeface="+mn-ea"/>
          <a:cs typeface="+mn-cs"/>
        </a:defRPr>
      </a:lvl1pPr>
      <a:lvl2pPr marL="1371566" indent="-457189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70000"/>
        <a:buFont typeface="Times" charset="0"/>
        <a:buChar char="•"/>
        <a:defRPr sz="3733">
          <a:solidFill>
            <a:srgbClr val="FFFFFF"/>
          </a:solidFill>
          <a:latin typeface="Helvetica" charset="0"/>
          <a:ea typeface="+mn-ea"/>
        </a:defRPr>
      </a:lvl2pPr>
      <a:lvl3pPr marL="2285943" indent="-491054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Char char="–"/>
        <a:defRPr sz="3200">
          <a:solidFill>
            <a:srgbClr val="FFFFFF"/>
          </a:solidFill>
          <a:latin typeface="Helvetica" charset="0"/>
          <a:ea typeface="+mn-ea"/>
        </a:defRPr>
      </a:lvl3pPr>
      <a:lvl4pPr marL="3047924" indent="-440256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Font typeface="Arial" charset="0"/>
        <a:buAutoNum type="alphaLcParenR"/>
        <a:defRPr sz="2667">
          <a:solidFill>
            <a:srgbClr val="FFFFFF"/>
          </a:solidFill>
          <a:latin typeface="Helvetica" charset="0"/>
          <a:ea typeface="+mn-ea"/>
        </a:defRPr>
      </a:lvl4pPr>
      <a:lvl5pPr marL="3894569" indent="-507987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85000"/>
        <a:defRPr sz="2667">
          <a:solidFill>
            <a:srgbClr val="FFFFFF"/>
          </a:solidFill>
          <a:latin typeface="Helvetica" charset="0"/>
          <a:ea typeface="+mn-ea"/>
        </a:defRPr>
      </a:lvl5pPr>
      <a:lvl6pPr marL="4504154" indent="-50798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defRPr sz="2667">
          <a:solidFill>
            <a:schemeClr val="accent1"/>
          </a:solidFill>
          <a:latin typeface="Helvetica" charset="0"/>
          <a:ea typeface="+mn-ea"/>
        </a:defRPr>
      </a:lvl6pPr>
      <a:lvl7pPr marL="5113739" indent="-50798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defRPr sz="2667">
          <a:solidFill>
            <a:schemeClr val="accent1"/>
          </a:solidFill>
          <a:latin typeface="Helvetica" charset="0"/>
          <a:ea typeface="+mn-ea"/>
        </a:defRPr>
      </a:lvl7pPr>
      <a:lvl8pPr marL="5723324" indent="-50798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defRPr sz="2667">
          <a:solidFill>
            <a:schemeClr val="accent1"/>
          </a:solidFill>
          <a:latin typeface="Helvetica" charset="0"/>
          <a:ea typeface="+mn-ea"/>
        </a:defRPr>
      </a:lvl8pPr>
      <a:lvl9pPr marL="6332908" indent="-50798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defRPr sz="2667">
          <a:solidFill>
            <a:schemeClr val="accent1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Application Division Update</a:t>
            </a:r>
            <a:br>
              <a:rPr lang="en-US" dirty="0" smtClean="0"/>
            </a:br>
            <a:r>
              <a:rPr lang="en-US" dirty="0" smtClean="0"/>
              <a:t>Nidhi Mathur</a:t>
            </a: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066800"/>
            <a:ext cx="9042400" cy="13462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Block Leader Meeting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1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7881" y="123241"/>
            <a:ext cx="12192000" cy="939800"/>
          </a:xfrm>
          <a:prstGeom prst="rect">
            <a:avLst/>
          </a:prstGeom>
          <a:noFill/>
          <a:ln>
            <a:noFill/>
          </a:ln>
          <a:effectLst>
            <a:outerShdw blurRad="148590" dist="38099" dir="2700000" algn="ctr" rotWithShape="0">
              <a:schemeClr val="tx1">
                <a:alpha val="58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533" kern="0" dirty="0">
                <a:solidFill>
                  <a:srgbClr val="FFC000"/>
                </a:solidFill>
              </a:rPr>
              <a:t>New City Website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092200"/>
            <a:ext cx="11582400" cy="5486400"/>
          </a:xfrm>
        </p:spPr>
        <p:txBody>
          <a:bodyPr/>
          <a:lstStyle/>
          <a:p>
            <a:pPr lvl="0"/>
            <a:r>
              <a:rPr lang="en-US" b="1" dirty="0" smtClean="0"/>
              <a:t>New website and content management launched in May 2017</a:t>
            </a:r>
            <a:endParaRPr lang="en-US" dirty="0"/>
          </a:p>
          <a:p>
            <a:pPr lvl="0"/>
            <a:r>
              <a:rPr lang="en-US" b="1" dirty="0"/>
              <a:t>U</a:t>
            </a:r>
            <a:r>
              <a:rPr lang="en-US" b="1" dirty="0" smtClean="0"/>
              <a:t>ser friendly design with emphasis on easy access and navigation</a:t>
            </a:r>
          </a:p>
          <a:p>
            <a:pPr lvl="0"/>
            <a:r>
              <a:rPr lang="en-US" b="1" dirty="0" smtClean="0"/>
              <a:t>Contents divided in Residents, Business and Visitors sections</a:t>
            </a:r>
          </a:p>
          <a:p>
            <a:pPr lvl="0"/>
            <a:r>
              <a:rPr lang="en-US" b="1" dirty="0" smtClean="0"/>
              <a:t>Most visited pages like Agenda, Code, Recreation and Permits linked from home page</a:t>
            </a:r>
          </a:p>
          <a:p>
            <a:pPr lvl="0"/>
            <a:r>
              <a:rPr lang="en-US" b="1" dirty="0" smtClean="0"/>
              <a:t>Positive feedback from community members</a:t>
            </a:r>
          </a:p>
        </p:txBody>
      </p:sp>
    </p:spTree>
    <p:extLst>
      <p:ext uri="{BB962C8B-B14F-4D97-AF65-F5344CB8AC3E}">
        <p14:creationId xmlns:p14="http://schemas.microsoft.com/office/powerpoint/2010/main" val="250238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7881" y="123241"/>
            <a:ext cx="12192000" cy="939800"/>
          </a:xfrm>
          <a:prstGeom prst="rect">
            <a:avLst/>
          </a:prstGeom>
          <a:noFill/>
          <a:ln>
            <a:noFill/>
          </a:ln>
          <a:effectLst>
            <a:outerShdw blurRad="148590" dist="38099" dir="2700000" algn="ctr" rotWithShape="0">
              <a:schemeClr val="tx1">
                <a:alpha val="58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533" kern="0" dirty="0">
                <a:solidFill>
                  <a:srgbClr val="FFC000"/>
                </a:solidFill>
              </a:rPr>
              <a:t>Mobile &amp; Responsive Design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1" y="1080496"/>
            <a:ext cx="3291177" cy="5477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1" y="1212671"/>
            <a:ext cx="5868415" cy="521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7881" y="123241"/>
            <a:ext cx="12192000" cy="939800"/>
          </a:xfrm>
          <a:prstGeom prst="rect">
            <a:avLst/>
          </a:prstGeom>
          <a:noFill/>
          <a:ln>
            <a:noFill/>
          </a:ln>
          <a:effectLst>
            <a:outerShdw blurRad="148590" dist="38099" dir="2700000" algn="ctr" rotWithShape="0">
              <a:schemeClr val="tx1">
                <a:alpha val="58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533" kern="0" dirty="0">
                <a:solidFill>
                  <a:srgbClr val="FFC000"/>
                </a:solidFill>
              </a:rPr>
              <a:t>Open Data Portal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092200"/>
            <a:ext cx="11582400" cy="5486400"/>
          </a:xfrm>
        </p:spPr>
        <p:txBody>
          <a:bodyPr/>
          <a:lstStyle/>
          <a:p>
            <a:pPr lvl="0"/>
            <a:r>
              <a:rPr lang="en-US" b="1" dirty="0" smtClean="0"/>
              <a:t>In spirit of transparency and open government Cupertino has its open data portal at: </a:t>
            </a:r>
            <a:r>
              <a:rPr lang="en-US" b="1" dirty="0" err="1" smtClean="0"/>
              <a:t>data.cupertino.org</a:t>
            </a:r>
            <a:endParaRPr lang="en-US" b="1" dirty="0" smtClean="0"/>
          </a:p>
          <a:p>
            <a:pPr lvl="1"/>
            <a:r>
              <a:rPr lang="en-US" b="1" dirty="0" smtClean="0"/>
              <a:t>Open </a:t>
            </a:r>
            <a:r>
              <a:rPr lang="en-US" b="1" dirty="0" err="1" smtClean="0"/>
              <a:t>Gov</a:t>
            </a:r>
            <a:r>
              <a:rPr lang="en-US" b="1" dirty="0" smtClean="0"/>
              <a:t> – Cupertino financial and budget</a:t>
            </a:r>
          </a:p>
          <a:p>
            <a:pPr lvl="1"/>
            <a:r>
              <a:rPr lang="en-US" b="1" dirty="0" err="1" smtClean="0"/>
              <a:t>Junar</a:t>
            </a:r>
            <a:r>
              <a:rPr lang="en-US" b="1" dirty="0"/>
              <a:t> – </a:t>
            </a:r>
            <a:r>
              <a:rPr lang="en-US" b="1" dirty="0" smtClean="0"/>
              <a:t>data on city’s infrastructure and demographics data </a:t>
            </a:r>
          </a:p>
          <a:p>
            <a:pPr lvl="1"/>
            <a:r>
              <a:rPr lang="en-US" b="1" dirty="0" smtClean="0"/>
              <a:t>GIS portal </a:t>
            </a:r>
            <a:r>
              <a:rPr lang="en-US" b="1" dirty="0"/>
              <a:t>– </a:t>
            </a:r>
            <a:r>
              <a:rPr lang="en-US" b="1" dirty="0" smtClean="0"/>
              <a:t>development, property, transportation &amp; recreation data</a:t>
            </a:r>
          </a:p>
        </p:txBody>
      </p:sp>
    </p:spTree>
    <p:extLst>
      <p:ext uri="{BB962C8B-B14F-4D97-AF65-F5344CB8AC3E}">
        <p14:creationId xmlns:p14="http://schemas.microsoft.com/office/powerpoint/2010/main" val="276549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7881" y="123241"/>
            <a:ext cx="12192000" cy="939800"/>
          </a:xfrm>
          <a:prstGeom prst="rect">
            <a:avLst/>
          </a:prstGeom>
          <a:noFill/>
          <a:ln>
            <a:noFill/>
          </a:ln>
          <a:effectLst>
            <a:outerShdw blurRad="148590" dist="38099" dir="2700000" algn="ctr" rotWithShape="0">
              <a:schemeClr val="tx1">
                <a:alpha val="58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533" kern="0" dirty="0">
                <a:solidFill>
                  <a:srgbClr val="FFC000"/>
                </a:solidFill>
              </a:rPr>
              <a:t>Land Use Application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092200"/>
            <a:ext cx="11582400" cy="5486400"/>
          </a:xfrm>
        </p:spPr>
        <p:txBody>
          <a:bodyPr/>
          <a:lstStyle/>
          <a:p>
            <a:pPr lvl="0"/>
            <a:r>
              <a:rPr lang="en-US" b="1" dirty="0" smtClean="0"/>
              <a:t>Cupertino went paperless with the launch of its land use management system</a:t>
            </a:r>
          </a:p>
          <a:p>
            <a:pPr lvl="1"/>
            <a:r>
              <a:rPr lang="en-US" b="1" dirty="0" smtClean="0"/>
              <a:t>Residents and contractors can submit digital permit applications</a:t>
            </a:r>
          </a:p>
          <a:p>
            <a:pPr lvl="1"/>
            <a:r>
              <a:rPr lang="en-US" b="1" dirty="0" smtClean="0"/>
              <a:t>City staff does plan checks digitally on a monitors instead of on large paper plans</a:t>
            </a:r>
          </a:p>
          <a:p>
            <a:pPr lvl="1"/>
            <a:r>
              <a:rPr lang="en-US" b="1" dirty="0" smtClean="0"/>
              <a:t>Cupertino is in process of implementing additional features like public portal in its new land use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2949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7881" y="123241"/>
            <a:ext cx="12192000" cy="939800"/>
          </a:xfrm>
          <a:prstGeom prst="rect">
            <a:avLst/>
          </a:prstGeom>
          <a:noFill/>
          <a:ln>
            <a:noFill/>
          </a:ln>
          <a:effectLst>
            <a:outerShdw blurRad="148590" dist="38099" dir="2700000" algn="ctr" rotWithShape="0">
              <a:schemeClr val="tx1">
                <a:alpha val="58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533" kern="0" dirty="0">
                <a:solidFill>
                  <a:srgbClr val="FFC000"/>
                </a:solidFill>
              </a:rPr>
              <a:t>Mobile Apps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092200"/>
            <a:ext cx="11582400" cy="5486400"/>
          </a:xfrm>
        </p:spPr>
        <p:txBody>
          <a:bodyPr/>
          <a:lstStyle/>
          <a:p>
            <a:pPr lvl="0"/>
            <a:r>
              <a:rPr lang="en-US" b="1" dirty="0" smtClean="0"/>
              <a:t>Application division will be launching the updated and redesigned Ready 95014 app </a:t>
            </a:r>
          </a:p>
          <a:p>
            <a:pPr lvl="1"/>
            <a:r>
              <a:rPr lang="en-US" b="1" dirty="0" smtClean="0"/>
              <a:t>Learn to build the preparedness kit by playing a game </a:t>
            </a:r>
          </a:p>
          <a:p>
            <a:pPr lvl="1"/>
            <a:r>
              <a:rPr lang="en-US" b="1" dirty="0" smtClean="0"/>
              <a:t>Set your out of area contact list</a:t>
            </a:r>
          </a:p>
          <a:p>
            <a:pPr lvl="1"/>
            <a:r>
              <a:rPr lang="en-US" b="1" dirty="0" smtClean="0"/>
              <a:t>Set up reminders to check your preparedness kits</a:t>
            </a:r>
          </a:p>
          <a:p>
            <a:pPr lvl="1"/>
            <a:r>
              <a:rPr lang="en-US" b="1" dirty="0"/>
              <a:t>ARK maps </a:t>
            </a: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3901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ertino16x9_2013_2">
  <a:themeElements>
    <a:clrScheme name="Cupertino2013">
      <a:dk1>
        <a:srgbClr val="00478C"/>
      </a:dk1>
      <a:lt1>
        <a:srgbClr val="4A7CB1"/>
      </a:lt1>
      <a:dk2>
        <a:srgbClr val="0E48B5"/>
      </a:dk2>
      <a:lt2>
        <a:srgbClr val="80A6CC"/>
      </a:lt2>
      <a:accent1>
        <a:srgbClr val="E8A850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210</Words>
  <Application>Microsoft Office PowerPoint</Application>
  <PresentationFormat>Widescreen</PresentationFormat>
  <Paragraphs>31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Helvetica</vt:lpstr>
      <vt:lpstr>Times</vt:lpstr>
      <vt:lpstr>Wingdings</vt:lpstr>
      <vt:lpstr>Cupertino16x9_2013_2</vt:lpstr>
      <vt:lpstr>Block Leader Meeting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 Leader Meeting</dc:title>
  <dc:creator>Laura D Lee</dc:creator>
  <cp:lastModifiedBy>Laura D Lee</cp:lastModifiedBy>
  <cp:revision>1</cp:revision>
  <dcterms:created xsi:type="dcterms:W3CDTF">2018-01-30T18:08:18Z</dcterms:created>
  <dcterms:modified xsi:type="dcterms:W3CDTF">2018-01-30T18:09:29Z</dcterms:modified>
</cp:coreProperties>
</file>