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451" r:id="rId2"/>
    <p:sldId id="436" r:id="rId3"/>
    <p:sldId id="449" r:id="rId4"/>
    <p:sldId id="450" r:id="rId5"/>
    <p:sldId id="452" r:id="rId6"/>
    <p:sldId id="453" r:id="rId7"/>
    <p:sldId id="455" r:id="rId8"/>
    <p:sldId id="454" r:id="rId9"/>
    <p:sldId id="456" r:id="rId10"/>
    <p:sldId id="457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62774" autoAdjust="0"/>
  </p:normalViewPr>
  <p:slideViewPr>
    <p:cSldViewPr>
      <p:cViewPr varScale="1">
        <p:scale>
          <a:sx n="69" d="100"/>
          <a:sy n="69" d="100"/>
        </p:scale>
        <p:origin x="102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D3D3-AEF4-4619-8462-7C612BE2E558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85594-3032-4B4A-A2DE-3DFA6942F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0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25714A9-A30E-4CE8-BDA3-0944C1DD9117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AD60DC-9566-41F3-8723-59BFEF897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ityofcupertin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lertscc.com/" TargetMode="External"/><Relationship Id="rId4" Type="http://schemas.openxmlformats.org/officeDocument/2006/relationships/hyperlink" Target="http://www.twitter.com/cityofcupertino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pertino.org/cres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Manages City operations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Execute Council Work Program and policy priorities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90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you-</a:t>
            </a:r>
            <a:r>
              <a:rPr lang="en-US" baseline="0" dirty="0" smtClean="0"/>
              <a:t> 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1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8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8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Scene (Every month but August and January)</a:t>
            </a:r>
          </a:p>
          <a:p>
            <a:pPr lvl="0"/>
            <a:r>
              <a:rPr lang="en-US" dirty="0" smtClean="0"/>
              <a:t>Website (The front page news is updated daily with new information on services, programs, events, and project updates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Site is now mobile friendly and can be viewed and navigated easily on smartphones and tablets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Social Media: </a:t>
            </a:r>
            <a:r>
              <a:rPr lang="en-US" dirty="0" err="1" smtClean="0"/>
              <a:t>Nextdoor</a:t>
            </a:r>
            <a:r>
              <a:rPr lang="en-US" dirty="0" smtClean="0"/>
              <a:t>, Facebook (</a:t>
            </a:r>
            <a:r>
              <a:rPr lang="en-US" u="sng" dirty="0" smtClean="0">
                <a:hlinkClick r:id="rId3"/>
              </a:rPr>
              <a:t>www.facebook.com/cityofcupertino</a:t>
            </a:r>
            <a:r>
              <a:rPr lang="en-US" dirty="0" smtClean="0"/>
              <a:t>), Twitter (</a:t>
            </a:r>
            <a:r>
              <a:rPr lang="en-US" u="sng" dirty="0" smtClean="0">
                <a:hlinkClick r:id="rId4"/>
              </a:rPr>
              <a:t>www.twitter.com/cityofcupertino</a:t>
            </a:r>
            <a:r>
              <a:rPr lang="en-US" dirty="0" smtClean="0"/>
              <a:t>, or @</a:t>
            </a:r>
            <a:r>
              <a:rPr lang="en-US" dirty="0" err="1" smtClean="0"/>
              <a:t>cityofcupertino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AlertSCC</a:t>
            </a:r>
            <a:r>
              <a:rPr lang="en-US" dirty="0" smtClean="0"/>
              <a:t> (Sign up at </a:t>
            </a:r>
            <a:r>
              <a:rPr lang="en-US" u="sng" dirty="0" smtClean="0">
                <a:hlinkClick r:id="rId5"/>
              </a:rPr>
              <a:t>www.alertscc.com</a:t>
            </a:r>
            <a:r>
              <a:rPr lang="en-US" dirty="0" smtClean="0"/>
              <a:t>, or download the app in the app store)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Work closely with public</a:t>
            </a:r>
            <a:r>
              <a:rPr lang="en-US" baseline="0" dirty="0" smtClean="0"/>
              <a:t> safety when emergency situations arise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of the City: Wednesday, January 31 at Quinlan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 a.m. and then 6:30 p.m.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CREST Awards: New categories, visit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www.cupertino.org/crest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Sustainability Oversees  Climate Action Plan</a:t>
            </a:r>
          </a:p>
          <a:p>
            <a:pPr lvl="1"/>
            <a:r>
              <a:rPr lang="en-US" sz="3200" dirty="0" smtClean="0"/>
              <a:t>Defines strategies to reduce greenhouse gas emissions</a:t>
            </a:r>
          </a:p>
          <a:p>
            <a:pPr lvl="1"/>
            <a:r>
              <a:rPr lang="en-US" sz="3200" dirty="0" smtClean="0"/>
              <a:t>Provides residents, businesses and schools with programs and services focused on energy efficiency, renewable energy, water conservation, alternative transportation and other sustainable actions.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Since 2015, the City has reduced Greenhouse gas emissions 13%. 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One thing</a:t>
            </a:r>
            <a:r>
              <a:rPr lang="en-US" sz="3200" baseline="0" dirty="0" smtClean="0"/>
              <a:t> to let you know about is Silicon Valley Clean Energy- The default electricity provider which provides carbon free electricity for all residents and businesses in the City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might</a:t>
            </a:r>
            <a:r>
              <a:rPr lang="en-US" baseline="0" dirty="0" smtClean="0"/>
              <a:t> be of interest to this group is water rebates available from the </a:t>
            </a:r>
            <a:r>
              <a:rPr lang="en-US" kern="0" dirty="0" smtClean="0"/>
              <a:t>Santa Clara Valley Water District</a:t>
            </a:r>
          </a:p>
          <a:p>
            <a:pPr lvl="1"/>
            <a:r>
              <a:rPr lang="en-US" u="sng" kern="0" dirty="0" smtClean="0"/>
              <a:t>Greywater</a:t>
            </a:r>
            <a:r>
              <a:rPr lang="en-US" kern="0" dirty="0" smtClean="0"/>
              <a:t>: </a:t>
            </a:r>
            <a:r>
              <a:rPr lang="en-US" dirty="0" smtClean="0"/>
              <a:t> $400 for the install  of qualifying Laundry to Landscape systems.</a:t>
            </a:r>
          </a:p>
          <a:p>
            <a:pPr lvl="1"/>
            <a:r>
              <a:rPr lang="en-US" b="1" u="sng" dirty="0" smtClean="0"/>
              <a:t>Ditch the Lawn!</a:t>
            </a:r>
            <a:r>
              <a:rPr lang="en-US" dirty="0" smtClean="0"/>
              <a:t>: $2 per square foot rebate for lawn conversions.  </a:t>
            </a:r>
          </a:p>
          <a:p>
            <a:endParaRPr lang="en-US" dirty="0" smtClean="0"/>
          </a:p>
          <a:p>
            <a:r>
              <a:rPr lang="en-US" dirty="0" smtClean="0"/>
              <a:t>Green Businesses: Visit one of our 50 Green Businesses throughout the city</a:t>
            </a:r>
            <a:r>
              <a:rPr lang="en-US" baseline="0" dirty="0" smtClean="0"/>
              <a:t> </a:t>
            </a:r>
          </a:p>
          <a:p>
            <a:r>
              <a:rPr lang="en-US" b="1" dirty="0" smtClean="0"/>
              <a:t>GreenBiz participants…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Conserve water,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pollution and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free support &amp;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Cut utility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 free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Gain recognition from City &amp;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60DC-9566-41F3-8723-59BFEF897E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8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2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73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432" y="4343400"/>
            <a:ext cx="1566368" cy="158496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32001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74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743200"/>
            <a:ext cx="8534400" cy="1295400"/>
          </a:xfrm>
          <a:effectLst>
            <a:outerShdw blurRad="63500" dist="38099" dir="2700000" algn="ctr" rotWithShape="0">
              <a:schemeClr val="tx1">
                <a:alpha val="57001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8275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066800"/>
            <a:ext cx="8534400" cy="776288"/>
          </a:xfrm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276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8768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565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66800"/>
            <a:ext cx="7721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142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86467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66800"/>
            <a:ext cx="7721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048000" y="2362200"/>
            <a:ext cx="3556000" cy="2971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362200"/>
            <a:ext cx="37592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1937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66800"/>
            <a:ext cx="7721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0" y="2362200"/>
            <a:ext cx="7721600" cy="2971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8293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66800"/>
            <a:ext cx="7721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0" y="2362200"/>
            <a:ext cx="7721600" cy="2971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33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04800" y="4114800"/>
            <a:ext cx="11582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1066800"/>
            <a:ext cx="7721600" cy="106680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20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2362200"/>
            <a:ext cx="7721600" cy="2971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0" r:id="rId7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5000"/>
        <a:buFont typeface="Wingdings" charset="0"/>
        <a:buChar char="n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10287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0000"/>
        <a:buFont typeface="Times" charset="0"/>
        <a:buChar char="•"/>
        <a:defRPr sz="2800">
          <a:solidFill>
            <a:srgbClr val="FFFFFF"/>
          </a:solidFill>
          <a:latin typeface="Helvetica" charset="0"/>
          <a:ea typeface="+mn-ea"/>
        </a:defRPr>
      </a:lvl2pPr>
      <a:lvl3pPr marL="1714500" indent="-3683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Char char="–"/>
        <a:defRPr sz="2400">
          <a:solidFill>
            <a:srgbClr val="FFFFFF"/>
          </a:solidFill>
          <a:latin typeface="Helvetica" charset="0"/>
          <a:ea typeface="+mn-ea"/>
        </a:defRPr>
      </a:lvl3pPr>
      <a:lvl4pPr marL="2286000" indent="-3302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Font typeface="Arial" charset="0"/>
        <a:buAutoNum type="alphaLcParenR"/>
        <a:defRPr sz="2000">
          <a:solidFill>
            <a:srgbClr val="FFFFFF"/>
          </a:solidFill>
          <a:latin typeface="Helvetica" charset="0"/>
          <a:ea typeface="+mn-ea"/>
        </a:defRPr>
      </a:lvl4pPr>
      <a:lvl5pPr marL="2921000" indent="-3810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85000"/>
        <a:defRPr sz="2000">
          <a:solidFill>
            <a:srgbClr val="FFFFFF"/>
          </a:solidFill>
          <a:latin typeface="Helvetica" charset="0"/>
          <a:ea typeface="+mn-ea"/>
        </a:defRPr>
      </a:lvl5pPr>
      <a:lvl6pPr marL="33782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6pPr>
      <a:lvl7pPr marL="38354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7pPr>
      <a:lvl8pPr marL="42926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8pPr>
      <a:lvl9pPr marL="47498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City Manager’s Office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City Clerk’s Office</a:t>
            </a:r>
          </a:p>
          <a:p>
            <a:r>
              <a:rPr lang="en-US" sz="3600" dirty="0" smtClean="0"/>
              <a:t>Public Affairs Division</a:t>
            </a:r>
          </a:p>
          <a:p>
            <a:r>
              <a:rPr lang="en-US" sz="3600" dirty="0" smtClean="0"/>
              <a:t>Sustainability Division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935215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392741" y="2807301"/>
            <a:ext cx="2816957" cy="1933323"/>
          </a:xfrm>
          <a:prstGeom prst="rect">
            <a:avLst/>
          </a:prstGeom>
          <a:solidFill>
            <a:schemeClr val="accent4">
              <a:lumMod val="75000"/>
              <a:lumOff val="25000"/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635" y="104321"/>
            <a:ext cx="7721600" cy="533400"/>
          </a:xfrm>
        </p:spPr>
        <p:txBody>
          <a:bodyPr/>
          <a:lstStyle/>
          <a:p>
            <a:r>
              <a:rPr lang="en-US" sz="3600" b="1" dirty="0"/>
              <a:t>Sustainability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03500" y="806252"/>
            <a:ext cx="8610600" cy="5935419"/>
            <a:chOff x="38218" y="163886"/>
            <a:chExt cx="9079685" cy="60679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9" y="163886"/>
              <a:ext cx="2979727" cy="19812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102" y="163886"/>
              <a:ext cx="2971801" cy="19812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102" y="163886"/>
              <a:ext cx="2971801" cy="19812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9" y="2206916"/>
              <a:ext cx="2963880" cy="19840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102" y="2209800"/>
              <a:ext cx="2971801" cy="19812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" r="30264"/>
            <a:stretch/>
          </p:blipFill>
          <p:spPr>
            <a:xfrm>
              <a:off x="6131422" y="4250596"/>
              <a:ext cx="2921698" cy="19812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8" y="4250596"/>
              <a:ext cx="2971801" cy="19812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218" y="4250596"/>
              <a:ext cx="2971801" cy="198120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392740" y="2804673"/>
            <a:ext cx="30372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5"/>
                </a:solidFill>
              </a:rPr>
              <a:t/>
            </a:r>
            <a:br>
              <a:rPr lang="en-US" sz="1700" dirty="0" smtClean="0">
                <a:solidFill>
                  <a:schemeClr val="accent5"/>
                </a:solidFill>
              </a:rPr>
            </a:br>
            <a:r>
              <a:rPr lang="en-US" sz="1700" dirty="0" smtClean="0">
                <a:solidFill>
                  <a:schemeClr val="accent5"/>
                </a:solidFill>
              </a:rPr>
              <a:t>Misty Mersich</a:t>
            </a:r>
            <a:br>
              <a:rPr lang="en-US" sz="1700" dirty="0" smtClean="0">
                <a:solidFill>
                  <a:schemeClr val="accent5"/>
                </a:solidFill>
              </a:rPr>
            </a:br>
            <a:r>
              <a:rPr lang="en-US" sz="1700" dirty="0" smtClean="0">
                <a:solidFill>
                  <a:schemeClr val="accent5"/>
                </a:solidFill>
              </a:rPr>
              <a:t>Sustainability Manager</a:t>
            </a:r>
            <a:br>
              <a:rPr lang="en-US" sz="1700" dirty="0" smtClean="0">
                <a:solidFill>
                  <a:schemeClr val="accent5"/>
                </a:solidFill>
              </a:rPr>
            </a:br>
            <a:endParaRPr lang="en-US" sz="1700" dirty="0" smtClean="0">
              <a:solidFill>
                <a:schemeClr val="accent5"/>
              </a:solidFill>
            </a:endParaRPr>
          </a:p>
          <a:p>
            <a:r>
              <a:rPr lang="en-US" sz="1700" dirty="0" smtClean="0">
                <a:solidFill>
                  <a:schemeClr val="accent5"/>
                </a:solidFill>
              </a:rPr>
              <a:t>mistym@Cupertino.org</a:t>
            </a:r>
            <a:br>
              <a:rPr lang="en-US" sz="1700" dirty="0" smtClean="0">
                <a:solidFill>
                  <a:schemeClr val="accent5"/>
                </a:solidFill>
              </a:rPr>
            </a:br>
            <a:r>
              <a:rPr lang="en-US" sz="1700" dirty="0" smtClean="0">
                <a:solidFill>
                  <a:schemeClr val="accent5"/>
                </a:solidFill>
              </a:rPr>
              <a:t>Cupertino.org/Sustainability</a:t>
            </a:r>
            <a:endParaRPr lang="en-US" sz="17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7647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9283" y="2334491"/>
            <a:ext cx="8934824" cy="414250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b="1" dirty="0" smtClean="0"/>
              <a:t>City </a:t>
            </a:r>
            <a:r>
              <a:rPr lang="en-US" sz="4900" b="1" dirty="0"/>
              <a:t>Clerk’s </a:t>
            </a:r>
            <a:r>
              <a:rPr lang="en-US" sz="4900" b="1" dirty="0" smtClean="0"/>
              <a:t>Office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590800"/>
            <a:ext cx="7721600" cy="3733800"/>
          </a:xfrm>
          <a:noFill/>
        </p:spPr>
        <p:txBody>
          <a:bodyPr/>
          <a:lstStyle/>
          <a:p>
            <a:r>
              <a:rPr lang="en-US" sz="3200" dirty="0" smtClean="0"/>
              <a:t>Build </a:t>
            </a:r>
            <a:r>
              <a:rPr lang="en-US" sz="3200" dirty="0"/>
              <a:t>trust and confidence by promoting transparency, engaging the community, providing accessibility to local government and ensuring regulatory compliance.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57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b="1" dirty="0" smtClean="0"/>
              <a:t>City Clerk’s Office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000" dirty="0" smtClean="0"/>
              <a:t>Primary Responsibilities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362200"/>
            <a:ext cx="7721600" cy="4114800"/>
          </a:xfrm>
        </p:spPr>
        <p:txBody>
          <a:bodyPr/>
          <a:lstStyle/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Manage municipal elections</a:t>
            </a:r>
            <a:endParaRPr lang="en-US" sz="2000" dirty="0" smtClean="0">
              <a:solidFill>
                <a:schemeClr val="accent5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Manage records for the City</a:t>
            </a:r>
            <a:endParaRPr lang="en-US" sz="2000" dirty="0" smtClean="0">
              <a:solidFill>
                <a:schemeClr val="accent5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Keep track of City Council legislative actions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Facilitate Commission Interviews</a:t>
            </a:r>
            <a:endParaRPr lang="en-US" sz="2000" dirty="0" smtClean="0">
              <a:solidFill>
                <a:schemeClr val="accent5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Publish Legal Notices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Community services</a:t>
            </a:r>
          </a:p>
          <a:p>
            <a:pPr lvl="2"/>
            <a:r>
              <a:rPr lang="en-US" sz="2000" dirty="0" smtClean="0">
                <a:solidFill>
                  <a:schemeClr val="accent5"/>
                </a:solidFill>
              </a:rPr>
              <a:t>Notary Public (subject to State fee)</a:t>
            </a:r>
          </a:p>
          <a:p>
            <a:pPr lvl="2"/>
            <a:r>
              <a:rPr lang="en-US" sz="2000" dirty="0" smtClean="0">
                <a:solidFill>
                  <a:schemeClr val="accent5"/>
                </a:solidFill>
              </a:rPr>
              <a:t>Block Leaders can make copies of flyers for free</a:t>
            </a:r>
            <a:endParaRPr lang="en-US" sz="180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97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/>
              <a:t>Get Involved	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362200"/>
            <a:ext cx="7721600" cy="4191000"/>
          </a:xfrm>
        </p:spPr>
        <p:txBody>
          <a:bodyPr/>
          <a:lstStyle/>
          <a:p>
            <a:r>
              <a:rPr lang="en-US" sz="2400" b="1" dirty="0" smtClean="0"/>
              <a:t>Run for City Council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</a:t>
            </a:r>
          </a:p>
          <a:p>
            <a:r>
              <a:rPr lang="en-US" sz="2400" b="1" dirty="0" smtClean="0"/>
              <a:t>Apply for a Commission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1800" b="1" dirty="0" smtClean="0"/>
              <a:t>Contact: </a:t>
            </a:r>
          </a:p>
          <a:p>
            <a:pPr marL="0" indent="0">
              <a:buNone/>
            </a:pPr>
            <a:r>
              <a:rPr lang="en-US" sz="1800" b="1" dirty="0" smtClean="0"/>
              <a:t>City Clerk Grace Schmidt </a:t>
            </a:r>
          </a:p>
          <a:p>
            <a:pPr marL="0" indent="0">
              <a:buNone/>
            </a:pPr>
            <a:r>
              <a:rPr lang="en-US" sz="1800" b="1" dirty="0" smtClean="0"/>
              <a:t>cityclerk@cupertino.org</a:t>
            </a:r>
          </a:p>
          <a:p>
            <a:pPr marL="0" indent="0">
              <a:buNone/>
            </a:pPr>
            <a:r>
              <a:rPr lang="en-US" sz="1800" dirty="0" smtClean="0"/>
              <a:t>408-777-3223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362200"/>
            <a:ext cx="416966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4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Public Affairs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Gives </a:t>
            </a:r>
            <a:r>
              <a:rPr lang="en-US" dirty="0"/>
              <a:t>Cupertino residents access to timely, engaging, and important </a:t>
            </a:r>
            <a:r>
              <a:rPr lang="en-US" dirty="0" smtClean="0"/>
              <a:t>information </a:t>
            </a:r>
            <a:r>
              <a:rPr lang="en-US" dirty="0"/>
              <a:t>about City </a:t>
            </a:r>
            <a:r>
              <a:rPr lang="en-US" dirty="0" smtClean="0"/>
              <a:t>services, </a:t>
            </a:r>
            <a:r>
              <a:rPr lang="en-US" dirty="0"/>
              <a:t>initiatives, and </a:t>
            </a:r>
            <a:r>
              <a:rPr lang="en-US" dirty="0" smtClean="0"/>
              <a:t>programs.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3613355"/>
            <a:ext cx="7162800" cy="3244645"/>
          </a:xfrm>
          <a:prstGeom prst="rect">
            <a:avLst/>
          </a:prstGeom>
          <a:effectLst>
            <a:softEdge rad="1079500"/>
          </a:effectLst>
        </p:spPr>
      </p:pic>
    </p:spTree>
    <p:extLst>
      <p:ext uri="{BB962C8B-B14F-4D97-AF65-F5344CB8AC3E}">
        <p14:creationId xmlns:p14="http://schemas.microsoft.com/office/powerpoint/2010/main" val="15484074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Public Affairs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</a:t>
            </a:r>
            <a:r>
              <a:rPr lang="en-US" dirty="0" smtClean="0"/>
              <a:t>Cupertino Scene</a:t>
            </a:r>
          </a:p>
          <a:p>
            <a:pPr lvl="0"/>
            <a:r>
              <a:rPr lang="en-US" dirty="0" smtClean="0"/>
              <a:t>Website</a:t>
            </a:r>
            <a:endParaRPr lang="en-US" dirty="0"/>
          </a:p>
          <a:p>
            <a:pPr lvl="0"/>
            <a:r>
              <a:rPr lang="en-US" dirty="0" smtClean="0"/>
              <a:t>Social </a:t>
            </a:r>
            <a:r>
              <a:rPr lang="en-US" dirty="0"/>
              <a:t>Media: </a:t>
            </a:r>
            <a:r>
              <a:rPr lang="en-US" dirty="0" smtClean="0"/>
              <a:t>@</a:t>
            </a:r>
            <a:r>
              <a:rPr lang="en-US" dirty="0" err="1" smtClean="0"/>
              <a:t>cityofcupertino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AlertSCC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u="sng" dirty="0" smtClean="0"/>
              <a:t>www.alertscc.com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125" y="2168236"/>
            <a:ext cx="1895475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186456"/>
            <a:ext cx="1243013" cy="59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540" y="4186456"/>
            <a:ext cx="609060" cy="6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571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7721600" cy="1066800"/>
          </a:xfrm>
        </p:spPr>
        <p:txBody>
          <a:bodyPr/>
          <a:lstStyle/>
          <a:p>
            <a:r>
              <a:rPr lang="en-US" sz="4400" b="1" dirty="0" smtClean="0"/>
              <a:t>Upcoming Events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7721600" cy="4343400"/>
          </a:xfrm>
        </p:spPr>
        <p:txBody>
          <a:bodyPr/>
          <a:lstStyle/>
          <a:p>
            <a:r>
              <a:rPr lang="en-US" sz="3600" b="1" dirty="0" smtClean="0"/>
              <a:t>State of the City – January 31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</a:t>
            </a:r>
          </a:p>
          <a:p>
            <a:r>
              <a:rPr lang="en-US" sz="3600" dirty="0"/>
              <a:t>CREST </a:t>
            </a:r>
            <a:r>
              <a:rPr lang="en-US" sz="3600" dirty="0" smtClean="0"/>
              <a:t>Awards</a:t>
            </a:r>
          </a:p>
          <a:p>
            <a:pPr lvl="1"/>
            <a:r>
              <a:rPr lang="en-US" dirty="0"/>
              <a:t>Lifetime Achievement Award (Volunteer)</a:t>
            </a:r>
          </a:p>
          <a:p>
            <a:pPr lvl="1"/>
            <a:r>
              <a:rPr lang="en-US" dirty="0"/>
              <a:t>Individual Volunteer of the Year</a:t>
            </a:r>
          </a:p>
          <a:p>
            <a:pPr lvl="1"/>
            <a:r>
              <a:rPr lang="en-US" dirty="0"/>
              <a:t>Volunteer Organization of the Year</a:t>
            </a:r>
          </a:p>
          <a:p>
            <a:pPr lvl="1"/>
            <a:r>
              <a:rPr lang="en-US" dirty="0"/>
              <a:t>Rising Star Award (Volunteer)</a:t>
            </a:r>
          </a:p>
          <a:p>
            <a:pPr lvl="1"/>
            <a:r>
              <a:rPr lang="en-US" dirty="0"/>
              <a:t>Innovator of the Year (Technology)</a:t>
            </a:r>
          </a:p>
          <a:p>
            <a:pPr lvl="1"/>
            <a:r>
              <a:rPr lang="en-US" dirty="0"/>
              <a:t>Public Safety Person of the Year</a:t>
            </a:r>
          </a:p>
          <a:p>
            <a:pPr lvl="1"/>
            <a:r>
              <a:rPr lang="en-US" dirty="0"/>
              <a:t>Sustainability Champion of the Year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546092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7721600" cy="1066800"/>
          </a:xfrm>
        </p:spPr>
        <p:txBody>
          <a:bodyPr/>
          <a:lstStyle/>
          <a:p>
            <a:r>
              <a:rPr lang="en-US" sz="4400" b="1" dirty="0" smtClean="0"/>
              <a:t>Sustainability</a:t>
            </a:r>
            <a:endParaRPr lang="en-US" sz="44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0" y="1386062"/>
            <a:ext cx="5943600" cy="1266732"/>
          </a:xfrm>
        </p:spPr>
        <p:txBody>
          <a:bodyPr/>
          <a:lstStyle/>
          <a:p>
            <a:pPr marL="685800" lvl="1" indent="0">
              <a:buNone/>
            </a:pPr>
            <a:r>
              <a:rPr lang="en-US" sz="3200" dirty="0" smtClean="0"/>
              <a:t>Reduced Greenhouse Gas emissions 13% since 2010</a:t>
            </a:r>
          </a:p>
          <a:p>
            <a:pPr marL="685800" lvl="1" indent="0">
              <a:buNone/>
            </a:pP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2731303"/>
            <a:ext cx="2786843" cy="18578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1601" y="1822504"/>
            <a:ext cx="2912806" cy="37695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2567646" y="1420080"/>
            <a:ext cx="1244600" cy="1232714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66" y="4938920"/>
            <a:ext cx="5468979" cy="12192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4" name="Rectangle 13"/>
          <p:cNvSpPr/>
          <p:nvPr/>
        </p:nvSpPr>
        <p:spPr>
          <a:xfrm>
            <a:off x="2706624" y="6097370"/>
            <a:ext cx="55075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/>
                </a:solidFill>
                <a:effectLst/>
              </a:rPr>
              <a:t>CARBON FREE ELECTRICITY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68620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80" y="1371600"/>
            <a:ext cx="9436186" cy="535339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9396"/>
            <a:ext cx="7721600" cy="1066800"/>
          </a:xfrm>
        </p:spPr>
        <p:txBody>
          <a:bodyPr/>
          <a:lstStyle/>
          <a:p>
            <a:r>
              <a:rPr lang="en-US" sz="3600" b="1" dirty="0"/>
              <a:t>Sustainability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1564869"/>
            <a:ext cx="9029773" cy="4835931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7573" y="1588422"/>
            <a:ext cx="8991600" cy="260257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charset="0"/>
              <a:buChar char="n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02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Times" charset="0"/>
              <a:buChar char="•"/>
              <a:defRPr sz="2800">
                <a:solidFill>
                  <a:srgbClr val="FFFFFF"/>
                </a:solidFill>
                <a:latin typeface="Helvetica" charset="0"/>
                <a:ea typeface="+mn-ea"/>
              </a:defRPr>
            </a:lvl2pPr>
            <a:lvl3pPr marL="17145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400">
                <a:solidFill>
                  <a:srgbClr val="FFFFFF"/>
                </a:solidFill>
                <a:latin typeface="Helvetica" charset="0"/>
                <a:ea typeface="+mn-ea"/>
              </a:defRPr>
            </a:lvl3pPr>
            <a:lvl4pPr marL="2286000" indent="-330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AutoNum type="alphaLcParenR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4pPr>
            <a:lvl5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5pPr>
            <a:lvl6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6pPr>
            <a:lvl7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7pPr>
            <a:lvl8pPr marL="429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8pPr>
            <a:lvl9pPr marL="474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9pPr>
          </a:lstStyle>
          <a:p>
            <a:r>
              <a:rPr lang="en-US" kern="0" dirty="0" smtClean="0"/>
              <a:t>Rebates from Santa Clara Valley Water District</a:t>
            </a:r>
          </a:p>
          <a:p>
            <a:pPr lvl="1"/>
            <a:r>
              <a:rPr lang="en-US" u="sng" kern="0" dirty="0" smtClean="0"/>
              <a:t>Greywater</a:t>
            </a:r>
            <a:r>
              <a:rPr lang="en-US" kern="0" dirty="0" smtClean="0"/>
              <a:t>: </a:t>
            </a:r>
            <a:r>
              <a:rPr lang="en-US" dirty="0" smtClean="0"/>
              <a:t> $400 for the install  of qualifying Laundry to Landscape systems.</a:t>
            </a:r>
          </a:p>
          <a:p>
            <a:pPr lvl="1"/>
            <a:r>
              <a:rPr lang="en-US" b="1" u="sng" dirty="0" smtClean="0"/>
              <a:t>Ditch the Lawn!</a:t>
            </a:r>
            <a:r>
              <a:rPr lang="en-US" dirty="0" smtClean="0"/>
              <a:t>: $2 </a:t>
            </a:r>
            <a:r>
              <a:rPr lang="en-US" dirty="0"/>
              <a:t>per square foot rebate for lawn </a:t>
            </a:r>
            <a:r>
              <a:rPr lang="en-US" dirty="0" smtClean="0"/>
              <a:t>conversions.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685800" lvl="1" indent="0">
              <a:buNone/>
            </a:pPr>
            <a:endParaRPr lang="en-US" dirty="0" smtClean="0"/>
          </a:p>
          <a:p>
            <a:endParaRPr lang="en-US" kern="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10" y="4168833"/>
            <a:ext cx="1954604" cy="224148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15974" y="4284516"/>
            <a:ext cx="7176026" cy="260257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charset="0"/>
              <a:buChar char="n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02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Times" charset="0"/>
              <a:buChar char="•"/>
              <a:defRPr sz="2800">
                <a:solidFill>
                  <a:srgbClr val="FFFFFF"/>
                </a:solidFill>
                <a:latin typeface="Helvetica" charset="0"/>
                <a:ea typeface="+mn-ea"/>
              </a:defRPr>
            </a:lvl2pPr>
            <a:lvl3pPr marL="17145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400">
                <a:solidFill>
                  <a:srgbClr val="FFFFFF"/>
                </a:solidFill>
                <a:latin typeface="Helvetica" charset="0"/>
                <a:ea typeface="+mn-ea"/>
              </a:defRPr>
            </a:lvl3pPr>
            <a:lvl4pPr marL="2286000" indent="-330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AutoNum type="alphaLcParenR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4pPr>
            <a:lvl5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5pPr>
            <a:lvl6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6pPr>
            <a:lvl7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7pPr>
            <a:lvl8pPr marL="429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8pPr>
            <a:lvl9pPr marL="474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9pPr>
          </a:lstStyle>
          <a:p>
            <a:r>
              <a:rPr lang="en-US" kern="0" dirty="0" smtClean="0"/>
              <a:t>Visit one of 50 Certified Green Business</a:t>
            </a:r>
          </a:p>
          <a:p>
            <a:pPr marL="685800" lvl="1" indent="0">
              <a:buNone/>
            </a:pPr>
            <a:r>
              <a:rPr lang="en-US" dirty="0" smtClean="0"/>
              <a:t>www.cupertino.org/greenbusiness  </a:t>
            </a:r>
          </a:p>
          <a:p>
            <a:pPr marL="685800" lvl="1" indent="0">
              <a:buNone/>
            </a:pPr>
            <a:endParaRPr lang="en-US" dirty="0" smtClean="0"/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7660625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pertino16x9_2013_2">
  <a:themeElements>
    <a:clrScheme name="Cupertino2013">
      <a:dk1>
        <a:srgbClr val="00478C"/>
      </a:dk1>
      <a:lt1>
        <a:srgbClr val="4A7CB1"/>
      </a:lt1>
      <a:dk2>
        <a:srgbClr val="0E48B5"/>
      </a:dk2>
      <a:lt2>
        <a:srgbClr val="80A6CC"/>
      </a:lt2>
      <a:accent1>
        <a:srgbClr val="E8A850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8238</TotalTime>
  <Words>541</Words>
  <Application>Microsoft Office PowerPoint</Application>
  <PresentationFormat>Widescreen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Helvetica</vt:lpstr>
      <vt:lpstr>Times</vt:lpstr>
      <vt:lpstr>Wingdings</vt:lpstr>
      <vt:lpstr>Cupertino16x9_2013_2</vt:lpstr>
      <vt:lpstr>City Manager’s Office</vt:lpstr>
      <vt:lpstr>City Clerk’s Office</vt:lpstr>
      <vt:lpstr>City Clerk’s Office  Primary Responsibilities</vt:lpstr>
      <vt:lpstr>Get Involved </vt:lpstr>
      <vt:lpstr>Public Affairs</vt:lpstr>
      <vt:lpstr>Public Affairs</vt:lpstr>
      <vt:lpstr>Upcoming Events</vt:lpstr>
      <vt:lpstr>Sustainability</vt:lpstr>
      <vt:lpstr>Sustainability</vt:lpstr>
      <vt:lpstr>Sustainability</vt:lpstr>
    </vt:vector>
  </TitlesOfParts>
  <Company>City of Cupertino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Jacqueline Guzman</cp:lastModifiedBy>
  <cp:revision>593</cp:revision>
  <cp:lastPrinted>2017-12-06T00:47:27Z</cp:lastPrinted>
  <dcterms:created xsi:type="dcterms:W3CDTF">2011-04-12T06:01:02Z</dcterms:created>
  <dcterms:modified xsi:type="dcterms:W3CDTF">2018-01-23T20:11:31Z</dcterms:modified>
</cp:coreProperties>
</file>