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463" r:id="rId2"/>
    <p:sldId id="398" r:id="rId3"/>
    <p:sldId id="310" r:id="rId4"/>
    <p:sldId id="372" r:id="rId5"/>
    <p:sldId id="457" r:id="rId6"/>
    <p:sldId id="456" r:id="rId7"/>
    <p:sldId id="462" r:id="rId8"/>
    <p:sldId id="465" r:id="rId9"/>
    <p:sldId id="376" r:id="rId10"/>
    <p:sldId id="466" r:id="rId11"/>
    <p:sldId id="439" r:id="rId12"/>
    <p:sldId id="464" r:id="rId13"/>
    <p:sldId id="328" r:id="rId14"/>
    <p:sldId id="28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F00"/>
    <a:srgbClr val="FF9900"/>
    <a:srgbClr val="25A325"/>
    <a:srgbClr val="17892D"/>
    <a:srgbClr val="FF6699"/>
    <a:srgbClr val="3B8E12"/>
    <a:srgbClr val="CCCC00"/>
    <a:srgbClr val="808080"/>
    <a:srgbClr val="8CCEAF"/>
    <a:srgbClr val="D7E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364" autoAdjust="0"/>
  </p:normalViewPr>
  <p:slideViewPr>
    <p:cSldViewPr>
      <p:cViewPr varScale="1">
        <p:scale>
          <a:sx n="73" d="100"/>
          <a:sy n="73" d="100"/>
        </p:scale>
        <p:origin x="90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34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3FA2C0-31D8-4516-B25E-674069EF0089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FAA000-C8B9-4EDF-A931-F50A4538F2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part of our new PICH grant</a:t>
            </a:r>
            <a:r>
              <a:rPr lang="en-US" baseline="0" dirty="0" smtClean="0"/>
              <a:t> for the 2016/17 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Thank</a:t>
            </a:r>
            <a:r>
              <a:rPr lang="en-US" baseline="0" dirty="0" smtClean="0"/>
              <a:t> you all for coming. I will be sending a meeting debrief email in the near future with all meeting resources and information. The meeting </a:t>
            </a:r>
            <a:r>
              <a:rPr lang="en-US" baseline="0" dirty="0" err="1" smtClean="0"/>
              <a:t>powerpoint</a:t>
            </a:r>
            <a:r>
              <a:rPr lang="en-US" baseline="0" dirty="0" smtClean="0"/>
              <a:t> and agenda will be posted on our Safe Routes webpage.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48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Re-emphasize</a:t>
            </a:r>
            <a:r>
              <a:rPr lang="en-US" baseline="0" dirty="0" smtClean="0"/>
              <a:t> our mission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Welcome to new members! Can you please introduce yourselves? Introduce Sam.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part of our new PICH grant</a:t>
            </a:r>
            <a:r>
              <a:rPr lang="en-US" baseline="0" dirty="0" smtClean="0"/>
              <a:t> for the 2016/17 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8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part of our new PICH grant</a:t>
            </a:r>
            <a:r>
              <a:rPr lang="en-US" baseline="0" dirty="0" smtClean="0"/>
              <a:t> for the 2016/17 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part of our new PICH grant</a:t>
            </a:r>
            <a:r>
              <a:rPr lang="en-US" baseline="0" dirty="0" smtClean="0"/>
              <a:t> for the 2016/17 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70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part of our new PICH grant</a:t>
            </a:r>
            <a:r>
              <a:rPr lang="en-US" baseline="0" dirty="0" smtClean="0"/>
              <a:t> for the 2016/17 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5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 the time in our meeting to speak </a:t>
            </a:r>
            <a:r>
              <a:rPr lang="en-US" baseline="0" dirty="0" smtClean="0"/>
              <a:t>with a civil engineer. Today we have David Stillman who is here to answer any of the group’s questions. Walk Audit projects. Upcoming pedestrian plan.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10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part of our new PICH grant</a:t>
            </a:r>
            <a:r>
              <a:rPr lang="en-US" baseline="0" dirty="0" smtClean="0"/>
              <a:t> for the 2016/17 school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AA000-C8B9-4EDF-A931-F50A4538F2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9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375297-FFE4-4EF1-A703-3CAA39C31322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E365E8-3EA3-41CD-9029-5AA572F5A8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DHMyPYN096kOALOjqoSK9dJxQqFEBP9W/view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helseab@cupertino.org?subject=Community%20Visioning%20Workshop%20Feedbac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mailto:Chelseab@Cupertino.or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feroutes@cupertino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hyperlink" Target="http://www.cupertino.org/index.aspx?page=13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pertino.org/bikepla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pertino.org/our-city/departments/environment-sustainability/green-events-activities/utility-box-a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72"/>
            <a:ext cx="8763000" cy="1252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Cupertino SR2S Presents- </a:t>
            </a:r>
            <a:r>
              <a:rPr lang="en-US" sz="3600" dirty="0" smtClean="0">
                <a:solidFill>
                  <a:srgbClr val="D67F00"/>
                </a:solidFill>
              </a:rPr>
              <a:t>“Building Safe Routes: Community Visioning Workshop”</a:t>
            </a:r>
            <a:endParaRPr lang="en-US" sz="3600" dirty="0">
              <a:solidFill>
                <a:srgbClr val="D67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08" y="1657211"/>
            <a:ext cx="3815939" cy="2307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308269"/>
            <a:ext cx="4572000" cy="2114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8" y="3810000"/>
            <a:ext cx="3102327" cy="2489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7597" y="1667878"/>
            <a:ext cx="487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17892D"/>
                </a:solidFill>
              </a:rPr>
              <a:t>March 13, 2018</a:t>
            </a:r>
          </a:p>
          <a:p>
            <a:r>
              <a:rPr lang="en-US" sz="3200" b="1" i="1" dirty="0" smtClean="0"/>
              <a:t>Welcome</a:t>
            </a:r>
            <a:r>
              <a:rPr lang="en-US" sz="3200" b="1" i="1" dirty="0" smtClean="0"/>
              <a:t>! Please come in and have a seat at any table </a:t>
            </a:r>
            <a:r>
              <a:rPr lang="en-US" sz="3200" b="1" i="1" dirty="0" smtClean="0">
                <a:sym typeface="Wingdings" panose="05000000000000000000" pitchFamily="2" charset="2"/>
              </a:rPr>
              <a:t>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8625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Presenting: </a:t>
            </a:r>
            <a:r>
              <a:rPr lang="en-US" dirty="0" smtClean="0">
                <a:solidFill>
                  <a:srgbClr val="D67F00"/>
                </a:solidFill>
              </a:rPr>
              <a:t>Special Guest James Rojas!</a:t>
            </a:r>
            <a:endParaRPr lang="en-US" dirty="0">
              <a:solidFill>
                <a:srgbClr val="D67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1828800"/>
            <a:ext cx="4171950" cy="378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76400" y="5867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hlinkClick r:id="rId3"/>
              </a:rPr>
              <a:t>Community Visioning Workshop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031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7764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Upcoming </a:t>
            </a:r>
            <a:r>
              <a:rPr lang="en-US" dirty="0" smtClean="0">
                <a:solidFill>
                  <a:srgbClr val="00B0F0"/>
                </a:solidFill>
              </a:rPr>
              <a:t>Events</a:t>
            </a:r>
            <a:endParaRPr lang="en-US" dirty="0">
              <a:solidFill>
                <a:srgbClr val="D67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121920" y="1369384"/>
            <a:ext cx="6742611" cy="629806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2000" dirty="0"/>
          </a:p>
          <a:p>
            <a:r>
              <a:rPr lang="en-US" sz="1800" dirty="0" smtClean="0"/>
              <a:t>Tuesday, April 3</a:t>
            </a:r>
            <a:r>
              <a:rPr lang="en-US" sz="1800" baseline="30000" dirty="0" smtClean="0"/>
              <a:t>rd </a:t>
            </a:r>
            <a:r>
              <a:rPr lang="en-US" sz="1800" dirty="0" smtClean="0"/>
              <a:t> (7:30 AM  – 12:30 PM @ Quinlan Community Center) </a:t>
            </a:r>
            <a:endParaRPr lang="en-US" sz="1800" baseline="30000" dirty="0" smtClean="0"/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Smart Cycling Bicycle Education Class-</a:t>
            </a:r>
            <a:r>
              <a:rPr lang="en-US" sz="1800" b="1" dirty="0" smtClean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register here</a:t>
            </a:r>
          </a:p>
          <a:p>
            <a:pPr marL="457200" lvl="1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r>
              <a:rPr lang="en-US" sz="1800" dirty="0" smtClean="0"/>
              <a:t>Wednesday, April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 (4-5 PM @ Conference Room C)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SR2S Working Group Meeting</a:t>
            </a:r>
          </a:p>
          <a:p>
            <a:pPr marL="457200" lvl="1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Saturday, April 21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(approximately 10 AM – 3 PM @ City Hall)</a:t>
            </a:r>
          </a:p>
          <a:p>
            <a:pPr lvl="1"/>
            <a:r>
              <a:rPr lang="en-US" sz="1800" b="1" dirty="0" smtClean="0">
                <a:solidFill>
                  <a:srgbClr val="25A325"/>
                </a:solidFill>
              </a:rPr>
              <a:t>Pedal 4 the Planet Family Bike Rides and Earth Day Festival!!!!</a:t>
            </a:r>
            <a:endParaRPr lang="en-US" sz="1800" b="1" dirty="0" smtClean="0">
              <a:solidFill>
                <a:srgbClr val="25A325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1"/>
              </a:solidFill>
            </a:endParaRPr>
          </a:p>
          <a:p>
            <a:r>
              <a:rPr lang="en-US" sz="1800" dirty="0" smtClean="0"/>
              <a:t>Monday, April 23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(6:30 – 8 PM @</a:t>
            </a:r>
            <a:r>
              <a:rPr lang="en-US" sz="1800" dirty="0"/>
              <a:t> </a:t>
            </a:r>
            <a:r>
              <a:rPr lang="en-US" sz="1800" dirty="0" smtClean="0"/>
              <a:t>Community Hall) </a:t>
            </a:r>
          </a:p>
          <a:p>
            <a:pPr lvl="1"/>
            <a:r>
              <a:rPr lang="en-US" sz="1800" b="1" dirty="0" err="1" smtClean="0">
                <a:solidFill>
                  <a:schemeClr val="accent1"/>
                </a:solidFill>
              </a:rPr>
              <a:t>Regnart</a:t>
            </a:r>
            <a:r>
              <a:rPr lang="en-US" sz="1800" b="1" dirty="0" smtClean="0">
                <a:solidFill>
                  <a:schemeClr val="accent1"/>
                </a:solidFill>
              </a:rPr>
              <a:t> Creek Trail Community Feedback Meeting</a:t>
            </a:r>
          </a:p>
          <a:p>
            <a:pPr marL="118872" indent="0">
              <a:buNone/>
            </a:pPr>
            <a:endParaRPr lang="en-US" sz="1800" dirty="0"/>
          </a:p>
          <a:p>
            <a:r>
              <a:rPr lang="en-US" sz="1800" dirty="0" smtClean="0"/>
              <a:t>Wednesday, May 9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 (all day)</a:t>
            </a:r>
          </a:p>
          <a:p>
            <a:pPr lvl="1"/>
            <a:r>
              <a:rPr lang="en-US" sz="1800" b="1" dirty="0" smtClean="0">
                <a:solidFill>
                  <a:schemeClr val="accent1"/>
                </a:solidFill>
              </a:rPr>
              <a:t>National Bike to School Day!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400"/>
            <a:ext cx="2359107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8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72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Reminders: </a:t>
            </a:r>
            <a:r>
              <a:rPr lang="en-US" dirty="0" smtClean="0">
                <a:solidFill>
                  <a:srgbClr val="D67F00"/>
                </a:solidFill>
              </a:rPr>
              <a:t>Bike Counts</a:t>
            </a:r>
            <a:endParaRPr lang="en-US" dirty="0">
              <a:solidFill>
                <a:srgbClr val="D67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1477500"/>
            <a:ext cx="8915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What? </a:t>
            </a:r>
            <a:r>
              <a:rPr lang="en-US" dirty="0" smtClean="0"/>
              <a:t>Bicycle counts conducted at every school twice per month</a:t>
            </a:r>
          </a:p>
          <a:p>
            <a:endParaRPr lang="en-US" dirty="0"/>
          </a:p>
          <a:p>
            <a:r>
              <a:rPr lang="en-US" sz="2400" dirty="0" smtClean="0"/>
              <a:t>Why? </a:t>
            </a:r>
            <a:r>
              <a:rPr lang="en-US" dirty="0" smtClean="0"/>
              <a:t>Additional source of bicycling data</a:t>
            </a:r>
          </a:p>
          <a:p>
            <a:endParaRPr lang="en-US" dirty="0"/>
          </a:p>
          <a:p>
            <a:r>
              <a:rPr lang="en-US" sz="2400" dirty="0" smtClean="0"/>
              <a:t>Who? </a:t>
            </a:r>
            <a:r>
              <a:rPr lang="en-US" dirty="0" smtClean="0"/>
              <a:t>Chelsea, Matt, school staff, student volunteers</a:t>
            </a:r>
          </a:p>
          <a:p>
            <a:endParaRPr lang="en-US" sz="2400" dirty="0"/>
          </a:p>
          <a:p>
            <a:r>
              <a:rPr lang="en-US" sz="2400" dirty="0" smtClean="0"/>
              <a:t>When? </a:t>
            </a:r>
            <a:r>
              <a:rPr lang="en-US" dirty="0" smtClean="0"/>
              <a:t>Jan – June 2018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Reminder: </a:t>
            </a:r>
            <a:r>
              <a:rPr lang="en-US" dirty="0" smtClean="0">
                <a:solidFill>
                  <a:srgbClr val="FF0000"/>
                </a:solidFill>
              </a:rPr>
              <a:t>Continue submitting bike count data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Every month! 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429000"/>
            <a:ext cx="3367133" cy="2525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8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207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B0F0"/>
                </a:solidFill>
              </a:rPr>
              <a:t>Reminders: </a:t>
            </a:r>
            <a:r>
              <a:rPr lang="en-US" sz="4900" dirty="0" smtClean="0">
                <a:solidFill>
                  <a:srgbClr val="D67F00"/>
                </a:solidFill>
                <a:sym typeface="Wingdings" panose="05000000000000000000" pitchFamily="2" charset="2"/>
              </a:rPr>
              <a:t>Action Items</a:t>
            </a:r>
            <a:r>
              <a:rPr lang="en-US" dirty="0">
                <a:solidFill>
                  <a:srgbClr val="D67F00"/>
                </a:solidFill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rgbClr val="D67F00"/>
                </a:solidFill>
                <a:sym typeface="Wingdings" panose="05000000000000000000" pitchFamily="2" charset="2"/>
              </a:rPr>
            </a:br>
            <a:endParaRPr lang="en-US" dirty="0">
              <a:solidFill>
                <a:srgbClr val="D67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563880"/>
            <a:ext cx="8229600" cy="6324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b="1" dirty="0" smtClean="0">
              <a:solidFill>
                <a:srgbClr val="D67F00"/>
              </a:solidFill>
              <a:sym typeface="Wingdings" panose="05000000000000000000" pitchFamily="2" charset="2"/>
            </a:endParaRPr>
          </a:p>
          <a:p>
            <a:pPr marL="118872" indent="0">
              <a:buNone/>
            </a:pPr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Provide Feedback!</a:t>
            </a:r>
          </a:p>
          <a:p>
            <a:pPr lvl="2"/>
            <a:r>
              <a:rPr lang="en-US" sz="2800" dirty="0" smtClean="0">
                <a:sym typeface="Wingdings" panose="05000000000000000000" pitchFamily="2" charset="2"/>
              </a:rPr>
              <a:t>Please let us know what you thought of this workshop by </a:t>
            </a:r>
            <a:r>
              <a:rPr lang="en-US" sz="2800" dirty="0" smtClean="0">
                <a:sym typeface="Wingdings" panose="05000000000000000000" pitchFamily="2" charset="2"/>
                <a:hlinkClick r:id="rId3"/>
              </a:rPr>
              <a:t>clicking here </a:t>
            </a:r>
            <a:r>
              <a:rPr lang="en-US" sz="2800" dirty="0" smtClean="0">
                <a:sym typeface="Wingdings" panose="05000000000000000000" pitchFamily="2" charset="2"/>
              </a:rPr>
              <a:t>or emailing </a:t>
            </a:r>
            <a:r>
              <a:rPr lang="en-US" sz="2800" dirty="0" smtClean="0">
                <a:sym typeface="Wingdings" panose="05000000000000000000" pitchFamily="2" charset="2"/>
                <a:hlinkClick r:id="rId4"/>
              </a:rPr>
              <a:t>Chelseab@Cupertino.org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14800"/>
            <a:ext cx="3581400" cy="233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5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Thank You!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62415"/>
            <a:ext cx="7647305" cy="278084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</a:schemeClr>
                </a:solidFill>
              </a:rPr>
              <a:t>Have any additional feedback to share?</a:t>
            </a: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Email: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saferoutes@cupertino.org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Website: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cupertino.org/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saferoutes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en-US" sz="3200" dirty="0" smtClean="0">
              <a:solidFill>
                <a:srgbClr val="0070C0"/>
              </a:solidFill>
            </a:endParaRPr>
          </a:p>
          <a:p>
            <a:endParaRPr lang="en-US" sz="3200" dirty="0" smtClean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74506"/>
            <a:ext cx="2298742" cy="29708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utoShape 2" descr="Image result for data coll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ata coll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March Theme: </a:t>
            </a:r>
            <a:r>
              <a:rPr lang="en-US" dirty="0" smtClean="0">
                <a:solidFill>
                  <a:srgbClr val="D67F00"/>
                </a:solidFill>
              </a:rPr>
              <a:t>Envision</a:t>
            </a:r>
            <a:endParaRPr lang="en-US" dirty="0">
              <a:solidFill>
                <a:srgbClr val="D67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374" y="1555687"/>
            <a:ext cx="8674916" cy="2254313"/>
          </a:xfrm>
        </p:spPr>
        <p:txBody>
          <a:bodyPr>
            <a:normAutofit/>
          </a:bodyPr>
          <a:lstStyle/>
          <a:p>
            <a:r>
              <a:rPr lang="en-US" dirty="0" smtClean="0"/>
              <a:t>Please introduce yourselves to the group with:</a:t>
            </a:r>
          </a:p>
          <a:p>
            <a:pPr lvl="1"/>
            <a:r>
              <a:rPr lang="en-US" dirty="0" smtClean="0"/>
              <a:t>Your Name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What is one possibility you envision for the future of Cupertino transportation?</a:t>
            </a:r>
          </a:p>
        </p:txBody>
      </p:sp>
      <p:sp>
        <p:nvSpPr>
          <p:cNvPr id="4" name="AutoShape 2" descr="Image result for refresh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refresh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05200"/>
            <a:ext cx="3815942" cy="284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8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Cupertino Safe Routes 2 School (SR2S)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>
            <a:normAutofit/>
          </a:bodyPr>
          <a:lstStyle/>
          <a:p>
            <a:pPr marL="118872" lvl="1" indent="0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en-US" sz="4000" b="1" dirty="0" smtClean="0">
                <a:solidFill>
                  <a:srgbClr val="D67F00"/>
                </a:solidFill>
              </a:rPr>
              <a:t>Mission Statement: </a:t>
            </a:r>
            <a:r>
              <a:rPr lang="en-US" sz="3600" b="1" i="1" dirty="0" smtClean="0"/>
              <a:t>“Create </a:t>
            </a:r>
            <a:r>
              <a:rPr lang="en-US" sz="3600" b="1" i="1" dirty="0"/>
              <a:t>a safer environment for students and families in Cupertino to travel to and from school </a:t>
            </a:r>
            <a:r>
              <a:rPr lang="en-US" sz="3600" b="1" i="1" dirty="0" smtClean="0"/>
              <a:t>actively.”</a:t>
            </a:r>
            <a:endParaRPr lang="en-US" sz="3600" i="1" dirty="0">
              <a:solidFill>
                <a:schemeClr val="tx1">
                  <a:lumMod val="50000"/>
                </a:schemeClr>
              </a:solidFill>
            </a:endParaRPr>
          </a:p>
          <a:p>
            <a:pPr marL="118872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" y="4715680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43" y="4344911"/>
            <a:ext cx="2794000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87" y="4439455"/>
            <a:ext cx="2362200" cy="201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1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7072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SR2S: </a:t>
            </a:r>
            <a:r>
              <a:rPr lang="en-US" b="1" dirty="0" smtClean="0">
                <a:solidFill>
                  <a:srgbClr val="D67F00"/>
                </a:solidFill>
              </a:rPr>
              <a:t>What are we doing here?</a:t>
            </a:r>
            <a:endParaRPr lang="en-US" b="1" dirty="0">
              <a:solidFill>
                <a:srgbClr val="D67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1886" y="1650242"/>
            <a:ext cx="8833514" cy="5055358"/>
          </a:xfrm>
        </p:spPr>
        <p:txBody>
          <a:bodyPr>
            <a:normAutofit lnSpcReduction="10000"/>
          </a:bodyPr>
          <a:lstStyle/>
          <a:p>
            <a:pPr marL="274320" lvl="1"/>
            <a:r>
              <a:rPr lang="en-US" sz="2400" b="1" dirty="0" smtClean="0">
                <a:solidFill>
                  <a:srgbClr val="D67F00"/>
                </a:solidFill>
              </a:rPr>
              <a:t>Safe Routes to School: </a:t>
            </a:r>
            <a:r>
              <a:rPr lang="en-US" sz="2400" b="1" dirty="0" smtClean="0"/>
              <a:t>“sustained </a:t>
            </a:r>
            <a:r>
              <a:rPr lang="en-US" sz="2400" b="1" dirty="0"/>
              <a:t>efforts by parents, schools, community leaders and local, state, and federal governments to improve the health and well-being of children by enabling and encouraging them to walk and bicycle to school</a:t>
            </a:r>
            <a:r>
              <a:rPr lang="en-US" sz="2400" b="1" dirty="0" smtClean="0"/>
              <a:t>.”</a:t>
            </a:r>
          </a:p>
          <a:p>
            <a:pPr marL="0" lvl="1" indent="0">
              <a:buNone/>
            </a:pPr>
            <a:endParaRPr lang="en-US" sz="2400" b="1" dirty="0"/>
          </a:p>
          <a:p>
            <a:pPr marL="274320" lvl="1"/>
            <a:r>
              <a:rPr lang="en-US" sz="2400" b="1" dirty="0" smtClean="0">
                <a:solidFill>
                  <a:schemeClr val="accent1"/>
                </a:solidFill>
              </a:rPr>
              <a:t>We are: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an active working group coming together to prioritize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campus and adjacent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roadway/sidewalk/school site programs in order to make the above happen. This includes engineering, enforcement, education, evaluation, encouragement, and equity. </a:t>
            </a:r>
          </a:p>
          <a:p>
            <a:pPr marL="0" lvl="1" indent="0">
              <a:buNone/>
            </a:pPr>
            <a:endParaRPr lang="en-US" sz="24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74320" lvl="1"/>
            <a:r>
              <a:rPr lang="en-US" sz="2400" b="1" dirty="0" smtClean="0">
                <a:solidFill>
                  <a:schemeClr val="accent1"/>
                </a:solidFill>
              </a:rPr>
              <a:t>Our meetings are: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Venues for SR2S group members (that’s us)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to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meet, choose projects to advance our mission,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and move them along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at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different school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sites, district-wide, or City-wide.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1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Project Updates: </a:t>
            </a:r>
            <a:r>
              <a:rPr lang="en-US" dirty="0" err="1" smtClean="0">
                <a:solidFill>
                  <a:srgbClr val="D67F00"/>
                </a:solidFill>
              </a:rPr>
              <a:t>Regnart</a:t>
            </a:r>
            <a:r>
              <a:rPr lang="en-US" dirty="0" smtClean="0">
                <a:solidFill>
                  <a:srgbClr val="D67F00"/>
                </a:solidFill>
              </a:rPr>
              <a:t> Creek Trail Project</a:t>
            </a:r>
            <a:endParaRPr lang="en-US" dirty="0">
              <a:solidFill>
                <a:srgbClr val="D67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172126"/>
            <a:ext cx="8229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000" b="1" dirty="0" smtClean="0"/>
              <a:t>Next Meeting: </a:t>
            </a:r>
            <a:r>
              <a:rPr lang="en-US" sz="2400" dirty="0" smtClean="0">
                <a:solidFill>
                  <a:srgbClr val="FF0000"/>
                </a:solidFill>
              </a:rPr>
              <a:t>Monday April 23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, from 6:30 - 8PM </a:t>
            </a:r>
            <a:r>
              <a:rPr lang="en-US" sz="2000" dirty="0" smtClean="0"/>
              <a:t>in Community Hall </a:t>
            </a:r>
            <a:r>
              <a:rPr lang="en-US" sz="2000" dirty="0" smtClean="0">
                <a:hlinkClick r:id="rId3"/>
              </a:rPr>
              <a:t>www.Cupertino.org/bikeplan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b="1" dirty="0" smtClean="0"/>
              <a:t>Meeting Purpose: </a:t>
            </a:r>
            <a:r>
              <a:rPr lang="en-US" sz="2000" dirty="0" smtClean="0"/>
              <a:t>To introduce concept plans. These concepts have been driven by feedback received from community meetings and discussions with Santa Clara Valley Water District</a:t>
            </a:r>
          </a:p>
          <a:p>
            <a:endParaRPr lang="en-US" sz="2000" dirty="0"/>
          </a:p>
          <a:p>
            <a:r>
              <a:rPr lang="en-US" sz="2400" b="1" dirty="0" smtClean="0">
                <a:solidFill>
                  <a:srgbClr val="FF0000"/>
                </a:solidFill>
              </a:rPr>
              <a:t>Action: </a:t>
            </a:r>
            <a:r>
              <a:rPr lang="en-US" sz="2000" dirty="0" smtClean="0"/>
              <a:t>Please advertise to your neighborhoods and school communities to attend the meeting (flyer coming soon!) </a:t>
            </a:r>
            <a:r>
              <a:rPr lang="en-US" sz="2000" dirty="0" smtClean="0">
                <a:sym typeface="Wingdings" panose="05000000000000000000" pitchFamily="2" charset="2"/>
              </a:rPr>
              <a:t> 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4680779"/>
            <a:ext cx="4572000" cy="1948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01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Project Updates: </a:t>
            </a:r>
            <a:r>
              <a:rPr lang="en-US" dirty="0" smtClean="0">
                <a:solidFill>
                  <a:srgbClr val="D67F00"/>
                </a:solidFill>
              </a:rPr>
              <a:t>Reflective Bag Tags </a:t>
            </a:r>
            <a:endParaRPr lang="en-US" dirty="0">
              <a:solidFill>
                <a:srgbClr val="D67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828800"/>
            <a:ext cx="5715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What? </a:t>
            </a:r>
            <a:r>
              <a:rPr lang="en-US" dirty="0" smtClean="0"/>
              <a:t>Reflective tags for backpacks, bikes, clothes, etc.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Why? </a:t>
            </a:r>
            <a:r>
              <a:rPr lang="en-US" dirty="0" smtClean="0"/>
              <a:t>These tags increase visibility. They can be used as a give-away for a walk and roll day or other school event.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Who? </a:t>
            </a:r>
            <a:r>
              <a:rPr lang="en-US" sz="2000" dirty="0" smtClean="0"/>
              <a:t>We have </a:t>
            </a:r>
            <a:r>
              <a:rPr lang="en-US" dirty="0" smtClean="0"/>
              <a:t>200 tags for each elementary school</a:t>
            </a:r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How? </a:t>
            </a:r>
            <a:r>
              <a:rPr lang="en-US" dirty="0" smtClean="0"/>
              <a:t>If you represent an elementary school and want tags to use for a program, please ask us!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2466703" cy="26267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3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Project Updates: </a:t>
            </a:r>
            <a:r>
              <a:rPr lang="en-US" dirty="0" smtClean="0">
                <a:solidFill>
                  <a:srgbClr val="D67F00"/>
                </a:solidFill>
              </a:rPr>
              <a:t>“Energized By Art” Utility Box Project</a:t>
            </a:r>
            <a:endParaRPr lang="en-US" dirty="0">
              <a:solidFill>
                <a:srgbClr val="D67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" y="1600200"/>
            <a:ext cx="731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This Year’s Theme: </a:t>
            </a:r>
            <a:r>
              <a:rPr lang="en-US" sz="2000" i="1" dirty="0" smtClean="0"/>
              <a:t>How </a:t>
            </a:r>
            <a:r>
              <a:rPr lang="en-US" sz="2000" i="1" dirty="0"/>
              <a:t>do you get around Cupertino in the </a:t>
            </a:r>
            <a:r>
              <a:rPr lang="en-US" sz="2000" i="1" dirty="0">
                <a:solidFill>
                  <a:srgbClr val="17892D"/>
                </a:solidFill>
              </a:rPr>
              <a:t>greenest,</a:t>
            </a:r>
            <a:r>
              <a:rPr lang="en-US" sz="2000" i="1" dirty="0"/>
              <a:t> safest way possible for you? (i.e. public transit, carpooling, walking, biking, alternative fuel vehicles</a:t>
            </a:r>
            <a:r>
              <a:rPr lang="en-US" sz="2000" i="1" dirty="0" smtClean="0"/>
              <a:t>)</a:t>
            </a:r>
          </a:p>
          <a:p>
            <a:endParaRPr lang="en-US" sz="2000" dirty="0"/>
          </a:p>
          <a:p>
            <a:r>
              <a:rPr lang="en-US" sz="2000" b="1" dirty="0" smtClean="0"/>
              <a:t>What: </a:t>
            </a:r>
            <a:r>
              <a:rPr lang="en-US" sz="2000" dirty="0" smtClean="0"/>
              <a:t>K-12 art design contest to illustrate our City’s</a:t>
            </a:r>
          </a:p>
          <a:p>
            <a:r>
              <a:rPr lang="en-US" sz="2000" dirty="0" smtClean="0"/>
              <a:t>Utility Boxes</a:t>
            </a:r>
          </a:p>
          <a:p>
            <a:endParaRPr lang="en-US" sz="2000" dirty="0"/>
          </a:p>
          <a:p>
            <a:r>
              <a:rPr lang="en-US" sz="2000" b="1" dirty="0" smtClean="0"/>
              <a:t>When: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Submissions due in-person by 5 PM on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April 9</a:t>
            </a:r>
            <a:r>
              <a:rPr lang="en-US" sz="2000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dirty="0" smtClean="0">
                <a:solidFill>
                  <a:srgbClr val="FF0000"/>
                </a:solidFill>
              </a:rPr>
              <a:t>, 2018</a:t>
            </a:r>
          </a:p>
          <a:p>
            <a:endParaRPr lang="en-US" sz="2000" dirty="0"/>
          </a:p>
          <a:p>
            <a:r>
              <a:rPr lang="en-US" sz="2000" b="1" dirty="0" smtClean="0"/>
              <a:t>Who:</a:t>
            </a:r>
            <a:r>
              <a:rPr lang="en-US" sz="2000" dirty="0" smtClean="0"/>
              <a:t> Any K-12 student who attends school in Cupertino</a:t>
            </a:r>
          </a:p>
          <a:p>
            <a:endParaRPr lang="en-US" sz="2000" dirty="0"/>
          </a:p>
          <a:p>
            <a:r>
              <a:rPr lang="en-US" dirty="0" smtClean="0"/>
              <a:t>For More </a:t>
            </a:r>
            <a:r>
              <a:rPr lang="en-US" dirty="0"/>
              <a:t>Information Visit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www.cupertino.org/our-city/departments/environment-sustainability/green-events-activities/utility-box-art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12197"/>
            <a:ext cx="2857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2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Event Updates</a:t>
            </a:r>
            <a:r>
              <a:rPr lang="en-US" dirty="0" smtClean="0">
                <a:solidFill>
                  <a:srgbClr val="00B0F0"/>
                </a:solidFill>
              </a:rPr>
              <a:t>: </a:t>
            </a:r>
            <a:r>
              <a:rPr lang="en-US" dirty="0" smtClean="0">
                <a:solidFill>
                  <a:srgbClr val="25A325"/>
                </a:solidFill>
              </a:rPr>
              <a:t>2018 ‘Pedal 4 the Planet’ Rides!</a:t>
            </a:r>
            <a:endParaRPr lang="en-US" dirty="0">
              <a:solidFill>
                <a:srgbClr val="25A32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57" y="1524000"/>
            <a:ext cx="53013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What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/>
              <a:t>Family bike rides to celebrate </a:t>
            </a:r>
            <a:r>
              <a:rPr lang="en-US" sz="2000" dirty="0" smtClean="0">
                <a:solidFill>
                  <a:srgbClr val="D67F00"/>
                </a:solidFill>
              </a:rPr>
              <a:t>Safe Routes 2 School </a:t>
            </a:r>
            <a:r>
              <a:rPr lang="en-US" sz="2000" dirty="0" smtClean="0"/>
              <a:t>and Earth Day!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Details: </a:t>
            </a:r>
            <a:r>
              <a:rPr lang="en-US" sz="2000" dirty="0" smtClean="0"/>
              <a:t>Two separate routes running concurrently, starting and ending at the Cupertino Earth Day Festival (at City Hall) 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b="1" dirty="0" smtClean="0"/>
              <a:t>Route Lengths: </a:t>
            </a:r>
            <a:r>
              <a:rPr lang="en-US" sz="2000" dirty="0" smtClean="0"/>
              <a:t>5.6 miles; 10.5 miles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When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Saturday, April 21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 at 10 AM </a:t>
            </a:r>
            <a:r>
              <a:rPr lang="en-US" sz="2000" dirty="0" smtClean="0"/>
              <a:t>(please arrive at 9 AM to sign waivers and eat snacks/hydrate)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Who:</a:t>
            </a:r>
            <a:r>
              <a:rPr lang="en-US" sz="2000" dirty="0" smtClean="0"/>
              <a:t> </a:t>
            </a:r>
            <a:r>
              <a:rPr lang="en-US" sz="2000" dirty="0" smtClean="0"/>
              <a:t>Anyone is welcome to join the ride! Kids under 14 need ride chaperone</a:t>
            </a:r>
          </a:p>
          <a:p>
            <a:endParaRPr lang="en-US" sz="2000" dirty="0"/>
          </a:p>
          <a:p>
            <a:r>
              <a:rPr lang="en-US" sz="2000" b="1" dirty="0" smtClean="0"/>
              <a:t>Other Things: </a:t>
            </a:r>
            <a:r>
              <a:rPr lang="en-US" sz="2000" dirty="0" smtClean="0"/>
              <a:t>Free bike repairs, free bike valet!</a:t>
            </a:r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61655"/>
            <a:ext cx="3270472" cy="2452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57973"/>
            <a:ext cx="3612922" cy="2030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6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FAQ from the Frontlines</a:t>
            </a:r>
            <a:endParaRPr lang="en-US" sz="3600" b="1" dirty="0">
              <a:solidFill>
                <a:srgbClr val="D67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44359"/>
            <a:ext cx="2113970" cy="3108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39783" y="5410200"/>
            <a:ext cx="5970848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David Stillman, Transportation Manager, City of Cupertino</a:t>
            </a:r>
          </a:p>
          <a:p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92" y="5257800"/>
            <a:ext cx="1609344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83" y="2384013"/>
            <a:ext cx="244847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2" y="1744359"/>
            <a:ext cx="2211983" cy="2949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16">
      <a:dk1>
        <a:sysClr val="windowText" lastClr="000000"/>
      </a:dk1>
      <a:lt1>
        <a:srgbClr val="DDDBD8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B05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7664</TotalTime>
  <Words>950</Words>
  <Application>Microsoft Office PowerPoint</Application>
  <PresentationFormat>On-screen Show (4:3)</PresentationFormat>
  <Paragraphs>128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Cupertino SR2S Presents- “Building Safe Routes: Community Visioning Workshop”</vt:lpstr>
      <vt:lpstr>March Theme: Envision</vt:lpstr>
      <vt:lpstr>Cupertino Safe Routes 2 School (SR2S)</vt:lpstr>
      <vt:lpstr>SR2S: What are we doing here?</vt:lpstr>
      <vt:lpstr>Project Updates: Regnart Creek Trail Project</vt:lpstr>
      <vt:lpstr>Project Updates: Reflective Bag Tags </vt:lpstr>
      <vt:lpstr>Project Updates: “Energized By Art” Utility Box Project</vt:lpstr>
      <vt:lpstr>Event Updates: 2018 ‘Pedal 4 the Planet’ Rides!</vt:lpstr>
      <vt:lpstr>FAQ from the Frontlines</vt:lpstr>
      <vt:lpstr>Presenting: Special Guest James Rojas!</vt:lpstr>
      <vt:lpstr>Upcoming Events</vt:lpstr>
      <vt:lpstr>Reminders: Bike Counts</vt:lpstr>
      <vt:lpstr>Reminders: Action Items 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Cooke</dc:creator>
  <cp:lastModifiedBy>Chelsea Biklen</cp:lastModifiedBy>
  <cp:revision>531</cp:revision>
  <dcterms:created xsi:type="dcterms:W3CDTF">2015-04-06T20:40:46Z</dcterms:created>
  <dcterms:modified xsi:type="dcterms:W3CDTF">2018-03-13T18:30:05Z</dcterms:modified>
</cp:coreProperties>
</file>