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sldIdLst>
    <p:sldId id="256" r:id="rId2"/>
    <p:sldId id="398" r:id="rId3"/>
    <p:sldId id="469" r:id="rId4"/>
    <p:sldId id="376" r:id="rId5"/>
    <p:sldId id="465" r:id="rId6"/>
    <p:sldId id="493" r:id="rId7"/>
    <p:sldId id="494" r:id="rId8"/>
    <p:sldId id="471" r:id="rId9"/>
    <p:sldId id="495" r:id="rId10"/>
    <p:sldId id="496" r:id="rId11"/>
    <p:sldId id="497" r:id="rId12"/>
    <p:sldId id="498" r:id="rId13"/>
    <p:sldId id="499" r:id="rId14"/>
    <p:sldId id="500" r:id="rId15"/>
    <p:sldId id="486" r:id="rId16"/>
    <p:sldId id="487" r:id="rId17"/>
    <p:sldId id="488" r:id="rId18"/>
    <p:sldId id="489" r:id="rId19"/>
    <p:sldId id="490" r:id="rId20"/>
    <p:sldId id="491" r:id="rId21"/>
    <p:sldId id="501" r:id="rId22"/>
    <p:sldId id="503" r:id="rId23"/>
    <p:sldId id="505" r:id="rId24"/>
    <p:sldId id="504" r:id="rId25"/>
    <p:sldId id="466" r:id="rId26"/>
    <p:sldId id="485" r:id="rId27"/>
    <p:sldId id="464" r:id="rId28"/>
    <p:sldId id="328" r:id="rId29"/>
    <p:sldId id="28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ie Walkowiak" initials="CW" lastIdx="1" clrIdx="0">
    <p:extLst>
      <p:ext uri="{19B8F6BF-5375-455C-9EA6-DF929625EA0E}">
        <p15:presenceInfo xmlns:p15="http://schemas.microsoft.com/office/powerpoint/2012/main" userId="S-1-5-21-433336875-621505198-634672238-147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F00"/>
    <a:srgbClr val="25A325"/>
    <a:srgbClr val="17892D"/>
    <a:srgbClr val="FF6699"/>
    <a:srgbClr val="FF9900"/>
    <a:srgbClr val="3B8E12"/>
    <a:srgbClr val="CCCC00"/>
    <a:srgbClr val="808080"/>
    <a:srgbClr val="8CCEAF"/>
    <a:srgbClr val="D7E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285" autoAdjust="0"/>
  </p:normalViewPr>
  <p:slideViewPr>
    <p:cSldViewPr>
      <p:cViewPr varScale="1">
        <p:scale>
          <a:sx n="97" d="100"/>
          <a:sy n="97" d="100"/>
        </p:scale>
        <p:origin x="2056" y="7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23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4T11:04:20.24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3FA2C0-31D8-4516-B25E-674069EF0089}" type="datetimeFigureOut">
              <a:rPr lang="en-US" smtClean="0"/>
              <a:t>10/25/2018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AA000-C8B9-4EDF-A931-F50A4538F25D}" type="slidenum">
              <a:rPr lang="en-US" smtClean="0"/>
              <a:t>‹#›</a:t>
            </a:fld>
            <a:endParaRPr lang="en-US"/>
          </a:p>
        </p:txBody>
      </p:sp>
      <p:sp>
        <p:nvSpPr>
          <p:cNvPr id="8" name="Notes Placeholder 7"/>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64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a:t>
            </a:fld>
            <a:endParaRPr lang="en-US"/>
          </a:p>
        </p:txBody>
      </p:sp>
    </p:spTree>
    <p:extLst>
      <p:ext uri="{BB962C8B-B14F-4D97-AF65-F5344CB8AC3E}">
        <p14:creationId xmlns:p14="http://schemas.microsoft.com/office/powerpoint/2010/main" val="421831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10</a:t>
            </a:fld>
            <a:endParaRPr lang="en-US"/>
          </a:p>
        </p:txBody>
      </p:sp>
    </p:spTree>
    <p:extLst>
      <p:ext uri="{BB962C8B-B14F-4D97-AF65-F5344CB8AC3E}">
        <p14:creationId xmlns:p14="http://schemas.microsoft.com/office/powerpoint/2010/main" val="147584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11</a:t>
            </a:fld>
            <a:endParaRPr lang="en-US"/>
          </a:p>
        </p:txBody>
      </p:sp>
    </p:spTree>
    <p:extLst>
      <p:ext uri="{BB962C8B-B14F-4D97-AF65-F5344CB8AC3E}">
        <p14:creationId xmlns:p14="http://schemas.microsoft.com/office/powerpoint/2010/main" val="3953804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12</a:t>
            </a:fld>
            <a:endParaRPr lang="en-US"/>
          </a:p>
        </p:txBody>
      </p:sp>
    </p:spTree>
    <p:extLst>
      <p:ext uri="{BB962C8B-B14F-4D97-AF65-F5344CB8AC3E}">
        <p14:creationId xmlns:p14="http://schemas.microsoft.com/office/powerpoint/2010/main" val="337141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13</a:t>
            </a:fld>
            <a:endParaRPr lang="en-US"/>
          </a:p>
        </p:txBody>
      </p:sp>
    </p:spTree>
    <p:extLst>
      <p:ext uri="{BB962C8B-B14F-4D97-AF65-F5344CB8AC3E}">
        <p14:creationId xmlns:p14="http://schemas.microsoft.com/office/powerpoint/2010/main" val="134016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14</a:t>
            </a:fld>
            <a:endParaRPr lang="en-US"/>
          </a:p>
        </p:txBody>
      </p:sp>
    </p:spTree>
    <p:extLst>
      <p:ext uri="{BB962C8B-B14F-4D97-AF65-F5344CB8AC3E}">
        <p14:creationId xmlns:p14="http://schemas.microsoft.com/office/powerpoint/2010/main" val="277861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Walk audits</a:t>
            </a:r>
            <a:r>
              <a:rPr lang="en-US" baseline="0" dirty="0" smtClean="0"/>
              <a:t> </a:t>
            </a:r>
            <a:r>
              <a:rPr lang="en-US" baseline="0" dirty="0" smtClean="0">
                <a:sym typeface="Wingdings" panose="05000000000000000000" pitchFamily="2" charset="2"/>
              </a:rPr>
              <a:t> </a:t>
            </a:r>
            <a:r>
              <a:rPr lang="en-US" dirty="0" smtClean="0"/>
              <a:t>infrastructure improvement recommendations</a:t>
            </a:r>
            <a:r>
              <a:rPr lang="en-US" baseline="0" dirty="0" smtClean="0"/>
              <a:t> and W</a:t>
            </a:r>
            <a:r>
              <a:rPr lang="en-US" dirty="0" smtClean="0"/>
              <a:t>alk and Roll map with suggested routes to school for each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Palo Alto </a:t>
            </a:r>
            <a:r>
              <a:rPr lang="en-US" dirty="0" smtClean="0"/>
              <a:t>did their walk audits</a:t>
            </a:r>
            <a:r>
              <a:rPr lang="en-US" baseline="0" dirty="0" smtClean="0"/>
              <a:t> long ago, so most of their recommendations have been implemented.  In addition to those improvements, their bike network includes robustly traffic-calmed and tree-lined bike boulevards through neighborhoods, bike paths, bike lanes, protected bike lanes, </a:t>
            </a:r>
            <a:r>
              <a:rPr lang="en-US" baseline="0" dirty="0" err="1" smtClean="0"/>
              <a:t>sharrows</a:t>
            </a:r>
            <a:r>
              <a:rPr lang="en-US" baseline="0" dirty="0" smtClean="0"/>
              <a:t>. </a:t>
            </a:r>
            <a:r>
              <a:rPr lang="en-US" dirty="0" smtClean="0"/>
              <a:t>Palo Alto is also known</a:t>
            </a:r>
            <a:r>
              <a:rPr lang="en-US" baseline="0" dirty="0" smtClean="0"/>
              <a:t> for experimenting with untraditional or new kinds of infrastructure such as </a:t>
            </a:r>
            <a:r>
              <a:rPr lang="en-US" baseline="0" dirty="0" smtClean="0"/>
              <a:t>green lanes, bike </a:t>
            </a:r>
            <a:r>
              <a:rPr lang="en-US" baseline="0" dirty="0" smtClean="0"/>
              <a:t>boxes and roundabouts.</a:t>
            </a:r>
          </a:p>
        </p:txBody>
      </p:sp>
      <p:sp>
        <p:nvSpPr>
          <p:cNvPr id="4" name="Slide Number Placeholder 3"/>
          <p:cNvSpPr>
            <a:spLocks noGrp="1"/>
          </p:cNvSpPr>
          <p:nvPr>
            <p:ph type="sldNum" sz="quarter" idx="10"/>
          </p:nvPr>
        </p:nvSpPr>
        <p:spPr/>
        <p:txBody>
          <a:bodyPr/>
          <a:lstStyle/>
          <a:p>
            <a:fld id="{FFFAA000-C8B9-4EDF-A931-F50A4538F25D}" type="slidenum">
              <a:rPr lang="en-US" smtClean="0"/>
              <a:t>15</a:t>
            </a:fld>
            <a:endParaRPr lang="en-US"/>
          </a:p>
        </p:txBody>
      </p:sp>
    </p:spTree>
    <p:extLst>
      <p:ext uri="{BB962C8B-B14F-4D97-AF65-F5344CB8AC3E}">
        <p14:creationId xmlns:p14="http://schemas.microsoft.com/office/powerpoint/2010/main" val="260919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member of the Palo Alto police attends</a:t>
            </a:r>
            <a:r>
              <a:rPr lang="en-US" baseline="0" dirty="0" smtClean="0"/>
              <a:t> most of their partnership meetings to give a traffic report on any collisions involving bikes or pedestrians. Outside of the meetings, </a:t>
            </a:r>
            <a:r>
              <a:rPr lang="en-US" baseline="0" dirty="0" smtClean="0"/>
              <a:t>they work together to </a:t>
            </a:r>
            <a:r>
              <a:rPr lang="en-US" baseline="0" dirty="0" smtClean="0"/>
              <a:t>determine whether infrastructure was a contributing factor to any bike/</a:t>
            </a:r>
            <a:r>
              <a:rPr lang="en-US" baseline="0" dirty="0" err="1" smtClean="0"/>
              <a:t>ped</a:t>
            </a:r>
            <a:r>
              <a:rPr lang="en-US" baseline="0" dirty="0" smtClean="0"/>
              <a:t> incidents, and determine whether any improvements could be made to make the area safer.</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16</a:t>
            </a:fld>
            <a:endParaRPr lang="en-US"/>
          </a:p>
        </p:txBody>
      </p:sp>
    </p:spTree>
    <p:extLst>
      <p:ext uri="{BB962C8B-B14F-4D97-AF65-F5344CB8AC3E}">
        <p14:creationId xmlns:p14="http://schemas.microsoft.com/office/powerpoint/2010/main" val="268697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Education is the backbone of Palo Alto’s program. It is standardized across all schools. One </a:t>
            </a:r>
            <a:r>
              <a:rPr lang="en-US" sz="1200" kern="1200" dirty="0" smtClean="0">
                <a:solidFill>
                  <a:schemeClr val="tx1"/>
                </a:solidFill>
                <a:effectLst/>
                <a:latin typeface="+mn-lt"/>
                <a:ea typeface="+mn-ea"/>
                <a:cs typeface="+mn-cs"/>
              </a:rPr>
              <a:t>advantage they have is </a:t>
            </a:r>
            <a:r>
              <a:rPr lang="en-US" sz="1200" kern="1200" dirty="0" smtClean="0">
                <a:solidFill>
                  <a:schemeClr val="tx1"/>
                </a:solidFill>
                <a:effectLst/>
                <a:latin typeface="+mn-lt"/>
                <a:ea typeface="+mn-ea"/>
                <a:cs typeface="+mn-cs"/>
              </a:rPr>
              <a:t>that the Palo Alto Unified School District is the only district in the city, and it includes grades</a:t>
            </a:r>
            <a:r>
              <a:rPr lang="en-US" sz="1200" kern="1200" baseline="0" dirty="0" smtClean="0">
                <a:solidFill>
                  <a:schemeClr val="tx1"/>
                </a:solidFill>
                <a:effectLst/>
                <a:latin typeface="+mn-lt"/>
                <a:ea typeface="+mn-ea"/>
                <a:cs typeface="+mn-cs"/>
              </a:rPr>
              <a:t> K – 12</a:t>
            </a:r>
            <a:r>
              <a:rPr lang="en-US" sz="1200" kern="1200" baseline="0" dirty="0" smtClean="0">
                <a:solidFill>
                  <a:schemeClr val="tx1"/>
                </a:solidFill>
                <a:effectLst/>
                <a:latin typeface="+mn-lt"/>
                <a:ea typeface="+mn-ea"/>
                <a:cs typeface="+mn-cs"/>
              </a:rPr>
              <a:t>.  All students in the district receive this education: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grade –pedestrian education: assembly by Safe Moves</a:t>
            </a:r>
          </a:p>
          <a:p>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 – in-depth bike skills training : 2 in-class presentations followed by a super structured 1-hour bike rodeo for the entire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grade</a:t>
            </a:r>
            <a:r>
              <a:rPr lang="en-US" sz="1200" kern="1200" baseline="0" dirty="0" smtClean="0">
                <a:solidFill>
                  <a:schemeClr val="tx1"/>
                </a:solidFill>
                <a:effectLst/>
                <a:latin typeface="+mn-lt"/>
                <a:ea typeface="+mn-ea"/>
                <a:cs typeface="+mn-cs"/>
              </a:rPr>
              <a:t>. The rodeo consists of </a:t>
            </a:r>
            <a:r>
              <a:rPr lang="en-US" sz="1200" kern="1200" baseline="0" dirty="0" smtClean="0">
                <a:solidFill>
                  <a:schemeClr val="tx1"/>
                </a:solidFill>
                <a:effectLst/>
                <a:latin typeface="+mn-lt"/>
                <a:ea typeface="+mn-ea"/>
                <a:cs typeface="+mn-cs"/>
              </a:rPr>
              <a:t>6 or 7 stations</a:t>
            </a:r>
            <a:r>
              <a:rPr lang="en-US" sz="1200" kern="1200" baseline="0" dirty="0" smtClean="0">
                <a:solidFill>
                  <a:schemeClr val="tx1"/>
                </a:solidFill>
                <a:effectLst/>
                <a:latin typeface="+mn-lt"/>
                <a:ea typeface="+mn-ea"/>
                <a:cs typeface="+mn-cs"/>
              </a:rPr>
              <a:t>: helmet bit, driveways, shoulder check/hazard </a:t>
            </a:r>
            <a:r>
              <a:rPr lang="en-US" sz="1200" kern="1200" baseline="0" dirty="0" smtClean="0">
                <a:solidFill>
                  <a:schemeClr val="tx1"/>
                </a:solidFill>
                <a:effectLst/>
                <a:latin typeface="+mn-lt"/>
                <a:ea typeface="+mn-ea"/>
                <a:cs typeface="+mn-cs"/>
              </a:rPr>
              <a:t>avoidance, turn signals, </a:t>
            </a:r>
            <a:r>
              <a:rPr lang="en-US" sz="1200" kern="1200" baseline="0" dirty="0" smtClean="0">
                <a:solidFill>
                  <a:schemeClr val="tx1"/>
                </a:solidFill>
                <a:effectLst/>
                <a:latin typeface="+mn-lt"/>
                <a:ea typeface="+mn-ea"/>
                <a:cs typeface="+mn-cs"/>
              </a:rPr>
              <a:t>uncontrolled intersection, stopped intersection, optional: bicycle maintenance: ABC quick check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 </a:t>
            </a:r>
            <a:r>
              <a:rPr lang="en-US" sz="1200" kern="1200" dirty="0" smtClean="0">
                <a:solidFill>
                  <a:schemeClr val="tx1"/>
                </a:solidFill>
                <a:effectLst/>
                <a:latin typeface="+mn-lt"/>
                <a:ea typeface="+mn-ea"/>
                <a:cs typeface="+mn-cs"/>
              </a:rPr>
              <a:t>in-class bike </a:t>
            </a:r>
            <a:r>
              <a:rPr lang="en-US" sz="1200" kern="1200" dirty="0" smtClean="0">
                <a:solidFill>
                  <a:schemeClr val="tx1"/>
                </a:solidFill>
                <a:effectLst/>
                <a:latin typeface="+mn-lt"/>
                <a:ea typeface="+mn-ea"/>
                <a:cs typeface="+mn-cs"/>
              </a:rPr>
              <a:t>refresher </a:t>
            </a:r>
            <a:r>
              <a:rPr lang="en-US" sz="1200" kern="1200" dirty="0" smtClean="0">
                <a:solidFill>
                  <a:schemeClr val="tx1"/>
                </a:solidFill>
                <a:effectLst/>
                <a:latin typeface="+mn-lt"/>
                <a:ea typeface="+mn-ea"/>
                <a:cs typeface="+mn-cs"/>
              </a:rPr>
              <a:t>presentation given by a League certified bicycle instructor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 info at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Orientation during first few days of school: rules of the road reminder, how to use any special infrastructure near the school, </a:t>
            </a:r>
            <a:r>
              <a:rPr lang="en-US" sz="1200" kern="1200" dirty="0" smtClean="0">
                <a:solidFill>
                  <a:schemeClr val="tx1"/>
                </a:solidFill>
                <a:effectLst/>
                <a:latin typeface="+mn-lt"/>
                <a:ea typeface="+mn-ea"/>
                <a:cs typeface="+mn-cs"/>
              </a:rPr>
              <a:t>campus tour </a:t>
            </a:r>
            <a:r>
              <a:rPr lang="en-US" sz="1200" kern="1200" dirty="0" smtClean="0">
                <a:solidFill>
                  <a:schemeClr val="tx1"/>
                </a:solidFill>
                <a:effectLst/>
                <a:latin typeface="+mn-lt"/>
                <a:ea typeface="+mn-ea"/>
                <a:cs typeface="+mn-cs"/>
              </a:rPr>
              <a:t>to see where the bike racks are</a:t>
            </a:r>
          </a:p>
          <a:p>
            <a:r>
              <a:rPr lang="en-US" sz="1200" kern="1200" dirty="0" smtClean="0">
                <a:solidFill>
                  <a:schemeClr val="tx1"/>
                </a:solidFill>
                <a:effectLst/>
                <a:latin typeface="+mn-lt"/>
                <a:ea typeface="+mn-ea"/>
                <a:cs typeface="+mn-cs"/>
              </a:rPr>
              <a:t>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 Getting to High School event a couple weeks or months before middle school </a:t>
            </a:r>
            <a:r>
              <a:rPr lang="en-US" sz="1200" kern="1200" dirty="0" smtClean="0">
                <a:solidFill>
                  <a:schemeClr val="tx1"/>
                </a:solidFill>
                <a:effectLst/>
                <a:latin typeface="+mn-lt"/>
                <a:ea typeface="+mn-ea"/>
                <a:cs typeface="+mn-cs"/>
              </a:rPr>
              <a:t>graduation to get soon-to-be high schoolers thinking about how they are going to get themselves to high school next year</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Presentation</a:t>
            </a:r>
            <a:r>
              <a:rPr lang="en-US" sz="1200" kern="1200" baseline="0" dirty="0" smtClean="0">
                <a:solidFill>
                  <a:schemeClr val="tx1"/>
                </a:solidFill>
                <a:effectLst/>
                <a:latin typeface="+mn-lt"/>
                <a:ea typeface="+mn-ea"/>
                <a:cs typeface="+mn-cs"/>
              </a:rPr>
              <a:t>: rules of the road, be predictable, how to make left turns, prepare for bad weather, bus/shuttle options, bike parking </a:t>
            </a:r>
            <a:r>
              <a:rPr lang="en-US" sz="1200" kern="1200" baseline="0" dirty="0" smtClean="0">
                <a:solidFill>
                  <a:schemeClr val="tx1"/>
                </a:solidFill>
                <a:effectLst/>
                <a:latin typeface="+mn-lt"/>
                <a:ea typeface="+mn-ea"/>
                <a:cs typeface="+mn-cs"/>
              </a:rPr>
              <a:t>locations, school-specific bike perks such as bike clubs, bike repair station, cycling incentives, </a:t>
            </a:r>
            <a:r>
              <a:rPr lang="en-US" sz="1200" kern="1200" baseline="0" dirty="0" err="1" smtClean="0">
                <a:solidFill>
                  <a:schemeClr val="tx1"/>
                </a:solidFill>
                <a:effectLst/>
                <a:latin typeface="+mn-lt"/>
                <a:ea typeface="+mn-ea"/>
                <a:cs typeface="+mn-cs"/>
              </a:rPr>
              <a:t>etc</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Tables</a:t>
            </a:r>
            <a:r>
              <a:rPr lang="en-US" sz="1200" kern="1200" baseline="0" dirty="0" smtClean="0">
                <a:solidFill>
                  <a:schemeClr val="tx1"/>
                </a:solidFill>
                <a:effectLst/>
                <a:latin typeface="+mn-lt"/>
                <a:ea typeface="+mn-ea"/>
                <a:cs typeface="+mn-cs"/>
              </a:rPr>
              <a:t>: 1) bike/walk route planning, 2) VTA routes, 3) safety quiz, 4) pizza if </a:t>
            </a:r>
            <a:r>
              <a:rPr lang="en-US" sz="1200" kern="1200" baseline="0" dirty="0" smtClean="0">
                <a:solidFill>
                  <a:schemeClr val="tx1"/>
                </a:solidFill>
                <a:effectLst/>
                <a:latin typeface="+mn-lt"/>
                <a:ea typeface="+mn-ea"/>
                <a:cs typeface="+mn-cs"/>
              </a:rPr>
              <a:t>they </a:t>
            </a:r>
            <a:r>
              <a:rPr lang="en-US" sz="1200" kern="1200" baseline="0" dirty="0" smtClean="0">
                <a:solidFill>
                  <a:schemeClr val="tx1"/>
                </a:solidFill>
                <a:effectLst/>
                <a:latin typeface="+mn-lt"/>
                <a:ea typeface="+mn-ea"/>
                <a:cs typeface="+mn-cs"/>
              </a:rPr>
              <a:t>complete 1-3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has taken Palo Alto decades to hone their program, and they are constantly evaluating and trying new things. They typically pilot something at one school and if it works, they adopt it at all their schools.  There are certainly pilots that flopped, and others that have been wildly successful, and they improve upon them every year.</a:t>
            </a:r>
          </a:p>
        </p:txBody>
      </p:sp>
      <p:sp>
        <p:nvSpPr>
          <p:cNvPr id="4" name="Slide Number Placeholder 3"/>
          <p:cNvSpPr>
            <a:spLocks noGrp="1"/>
          </p:cNvSpPr>
          <p:nvPr>
            <p:ph type="sldNum" sz="quarter" idx="10"/>
          </p:nvPr>
        </p:nvSpPr>
        <p:spPr/>
        <p:txBody>
          <a:bodyPr/>
          <a:lstStyle/>
          <a:p>
            <a:fld id="{FFFAA000-C8B9-4EDF-A931-F50A4538F25D}" type="slidenum">
              <a:rPr lang="en-US" smtClean="0"/>
              <a:t>17</a:t>
            </a:fld>
            <a:endParaRPr lang="en-US"/>
          </a:p>
        </p:txBody>
      </p:sp>
    </p:spTree>
    <p:extLst>
      <p:ext uri="{BB962C8B-B14F-4D97-AF65-F5344CB8AC3E}">
        <p14:creationId xmlns:p14="http://schemas.microsoft.com/office/powerpoint/2010/main" val="27822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Before School begins in the fall:</a:t>
            </a:r>
          </a:p>
          <a:p>
            <a:pPr marL="171450" indent="-171450">
              <a:buFontTx/>
              <a:buChar char="-"/>
            </a:pPr>
            <a:r>
              <a:rPr lang="en-US" sz="1200" kern="1200" dirty="0" smtClean="0">
                <a:solidFill>
                  <a:schemeClr val="tx1"/>
                </a:solidFill>
                <a:effectLst/>
                <a:latin typeface="+mn-lt"/>
                <a:ea typeface="+mn-ea"/>
                <a:cs typeface="+mn-cs"/>
              </a:rPr>
              <a:t>Police </a:t>
            </a:r>
            <a:r>
              <a:rPr lang="en-US" sz="1200" kern="1200" dirty="0" smtClean="0">
                <a:solidFill>
                  <a:schemeClr val="tx1"/>
                </a:solidFill>
                <a:effectLst/>
                <a:latin typeface="+mn-lt"/>
                <a:ea typeface="+mn-ea"/>
                <a:cs typeface="+mn-cs"/>
              </a:rPr>
              <a:t>Department posts a blurb on NextDoor letting the community know what day school starts, encourages students to walk and bike, and reminds drivers to be careful of our </a:t>
            </a:r>
            <a:r>
              <a:rPr lang="en-US" sz="1200" kern="1200" dirty="0" smtClean="0">
                <a:solidFill>
                  <a:schemeClr val="tx1"/>
                </a:solidFill>
                <a:effectLst/>
                <a:latin typeface="+mn-lt"/>
                <a:ea typeface="+mn-ea"/>
                <a:cs typeface="+mn-cs"/>
              </a:rPr>
              <a:t>youngsters.</a:t>
            </a:r>
          </a:p>
          <a:p>
            <a:pPr marL="171450" indent="-171450">
              <a:buFontTx/>
              <a:buChar char="-"/>
            </a:pPr>
            <a:r>
              <a:rPr lang="en-US" sz="1200" kern="1200" dirty="0" smtClean="0">
                <a:solidFill>
                  <a:schemeClr val="tx1"/>
                </a:solidFill>
                <a:effectLst/>
                <a:latin typeface="+mn-lt"/>
                <a:ea typeface="+mn-ea"/>
                <a:cs typeface="+mn-cs"/>
              </a:rPr>
              <a:t>Superintendent includes a blurb in her newsletter encouraging students to walk and bike.</a:t>
            </a:r>
          </a:p>
          <a:p>
            <a:pPr marL="171450" indent="-171450">
              <a:buFontTx/>
              <a:buChar char="-"/>
            </a:pPr>
            <a:r>
              <a:rPr lang="en-US" sz="1200" kern="1200" dirty="0" smtClean="0">
                <a:solidFill>
                  <a:schemeClr val="tx1"/>
                </a:solidFill>
                <a:effectLst/>
                <a:latin typeface="+mn-lt"/>
                <a:ea typeface="+mn-ea"/>
                <a:cs typeface="+mn-cs"/>
              </a:rPr>
              <a:t>Each middle and high school has</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Back </a:t>
            </a:r>
            <a:r>
              <a:rPr lang="en-US" sz="1200" kern="1200" dirty="0" smtClean="0">
                <a:solidFill>
                  <a:schemeClr val="tx1"/>
                </a:solidFill>
                <a:effectLst/>
                <a:latin typeface="+mn-lt"/>
                <a:ea typeface="+mn-ea"/>
                <a:cs typeface="+mn-cs"/>
              </a:rPr>
              <a:t>to School </a:t>
            </a:r>
            <a:r>
              <a:rPr lang="en-US" sz="1200" kern="1200" dirty="0" smtClean="0">
                <a:solidFill>
                  <a:schemeClr val="tx1"/>
                </a:solidFill>
                <a:effectLst/>
                <a:latin typeface="+mn-lt"/>
                <a:ea typeface="+mn-ea"/>
                <a:cs typeface="+mn-cs"/>
              </a:rPr>
              <a:t>event where kids come get</a:t>
            </a:r>
            <a:r>
              <a:rPr lang="en-US" sz="1200" kern="1200" baseline="0" dirty="0" smtClean="0">
                <a:solidFill>
                  <a:schemeClr val="tx1"/>
                </a:solidFill>
                <a:effectLst/>
                <a:latin typeface="+mn-lt"/>
                <a:ea typeface="+mn-ea"/>
                <a:cs typeface="+mn-cs"/>
              </a:rPr>
              <a:t> their picture. SRTS make the following presence at those events, to encourage kids to bring their bike to school BEFORE school ever begins.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Bike repair (</a:t>
            </a:r>
            <a:r>
              <a:rPr lang="en-US" sz="1200" kern="1200" dirty="0" err="1" smtClean="0">
                <a:solidFill>
                  <a:schemeClr val="tx1"/>
                </a:solidFill>
                <a:effectLst/>
                <a:latin typeface="+mn-lt"/>
                <a:ea typeface="+mn-ea"/>
                <a:cs typeface="+mn-cs"/>
              </a:rPr>
              <a:t>BikeMobile</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VeloFix</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	- Bike licensing historically, but Bike Indexing as of 2018 since bike licensing</a:t>
            </a:r>
            <a:r>
              <a:rPr lang="en-US" sz="1200" kern="1200" baseline="0" dirty="0" smtClean="0">
                <a:solidFill>
                  <a:schemeClr val="tx1"/>
                </a:solidFill>
                <a:effectLst/>
                <a:latin typeface="+mn-lt"/>
                <a:ea typeface="+mn-ea"/>
                <a:cs typeface="+mn-cs"/>
              </a:rPr>
              <a:t> is no longer required in Palo Alto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Helmet Fitting (Julie from Stanford)</a:t>
            </a:r>
          </a:p>
          <a:p>
            <a:pPr lvl="0"/>
            <a:r>
              <a:rPr lang="en-US" sz="1200" kern="1200" dirty="0" smtClean="0">
                <a:solidFill>
                  <a:schemeClr val="tx1"/>
                </a:solidFill>
                <a:effectLst/>
                <a:latin typeface="+mn-lt"/>
                <a:ea typeface="+mn-ea"/>
                <a:cs typeface="+mn-cs"/>
              </a:rPr>
              <a:t>	- Route planning table (SR2S)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the beginning of every school year:</a:t>
            </a:r>
          </a:p>
          <a:p>
            <a:r>
              <a:rPr lang="en-US" sz="1200" kern="1200" dirty="0" smtClean="0">
                <a:solidFill>
                  <a:schemeClr val="tx1"/>
                </a:solidFill>
                <a:effectLst/>
                <a:latin typeface="+mn-lt"/>
                <a:ea typeface="+mn-ea"/>
                <a:cs typeface="+mn-cs"/>
              </a:rPr>
              <a:t>- Community Bike Ride highlighting best family-friendly </a:t>
            </a:r>
            <a:r>
              <a:rPr lang="en-US" sz="1200" kern="1200" dirty="0" smtClean="0">
                <a:solidFill>
                  <a:schemeClr val="tx1"/>
                </a:solidFill>
                <a:effectLst/>
                <a:latin typeface="+mn-lt"/>
                <a:ea typeface="+mn-ea"/>
                <a:cs typeface="+mn-cs"/>
              </a:rPr>
              <a:t>infrastructure: Bike Palo</a:t>
            </a:r>
            <a:r>
              <a:rPr lang="en-US" sz="1200" kern="1200" baseline="0" dirty="0" smtClean="0">
                <a:solidFill>
                  <a:schemeClr val="tx1"/>
                </a:solidFill>
                <a:effectLst/>
                <a:latin typeface="+mn-lt"/>
                <a:ea typeface="+mn-ea"/>
                <a:cs typeface="+mn-cs"/>
              </a:rPr>
              <a:t> Alto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Map for every new family: K, 6, 9, </a:t>
            </a:r>
            <a:r>
              <a:rPr lang="en-US" sz="1200" kern="1200" dirty="0" smtClean="0">
                <a:solidFill>
                  <a:schemeClr val="tx1"/>
                </a:solidFill>
                <a:effectLst/>
                <a:latin typeface="+mn-lt"/>
                <a:ea typeface="+mn-ea"/>
                <a:cs typeface="+mn-cs"/>
              </a:rPr>
              <a:t>and other families new to the district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Parent Orientation/Back to School Presentation: </a:t>
            </a:r>
            <a:r>
              <a:rPr lang="en-US" sz="1200" kern="1200" dirty="0" smtClean="0">
                <a:solidFill>
                  <a:schemeClr val="tx1"/>
                </a:solidFill>
                <a:effectLst/>
                <a:latin typeface="+mn-lt"/>
                <a:ea typeface="+mn-ea"/>
                <a:cs typeface="+mn-cs"/>
              </a:rPr>
              <a:t>SRTS Slides telling parents about the</a:t>
            </a:r>
            <a:r>
              <a:rPr lang="en-US" sz="1200" kern="1200" baseline="0" dirty="0" smtClean="0">
                <a:solidFill>
                  <a:schemeClr val="tx1"/>
                </a:solidFill>
                <a:effectLst/>
                <a:latin typeface="+mn-lt"/>
                <a:ea typeface="+mn-ea"/>
                <a:cs typeface="+mn-cs"/>
              </a:rPr>
              <a:t> walking/biking culture and tips on helmet fit</a:t>
            </a:r>
            <a:endParaRPr lang="en-US" sz="1200" kern="1200" dirty="0" smtClean="0">
              <a:solidFill>
                <a:schemeClr val="tx1"/>
              </a:solidFill>
              <a:effectLst/>
              <a:latin typeface="+mn-lt"/>
              <a:ea typeface="+mn-ea"/>
              <a:cs typeface="+mn-cs"/>
            </a:endParaRPr>
          </a:p>
          <a:p>
            <a:endParaRPr lang="en-US" dirty="0" smtClean="0"/>
          </a:p>
          <a:p>
            <a:r>
              <a:rPr lang="en-US" b="1" dirty="0" smtClean="0"/>
              <a:t>Ongoing:</a:t>
            </a:r>
          </a:p>
          <a:p>
            <a:pPr marL="171450" indent="-171450">
              <a:buFontTx/>
              <a:buChar char="-"/>
            </a:pPr>
            <a:r>
              <a:rPr lang="en-US" dirty="0" smtClean="0"/>
              <a:t>Walk and Roll Days organized by school </a:t>
            </a:r>
            <a:r>
              <a:rPr lang="en-US" dirty="0" smtClean="0"/>
              <a:t>teams twice a year</a:t>
            </a:r>
            <a:endParaRPr lang="en-US" dirty="0" smtClean="0"/>
          </a:p>
          <a:p>
            <a:pPr marL="171450" indent="-171450">
              <a:buFontTx/>
              <a:buChar char="-"/>
            </a:pPr>
            <a:r>
              <a:rPr lang="en-US" dirty="0" smtClean="0"/>
              <a:t>Pedaling for</a:t>
            </a:r>
            <a:r>
              <a:rPr lang="en-US" baseline="0" dirty="0" smtClean="0"/>
              <a:t> Prizes at high school</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18</a:t>
            </a:fld>
            <a:endParaRPr lang="en-US"/>
          </a:p>
        </p:txBody>
      </p:sp>
    </p:spTree>
    <p:extLst>
      <p:ext uri="{BB962C8B-B14F-4D97-AF65-F5344CB8AC3E}">
        <p14:creationId xmlns:p14="http://schemas.microsoft.com/office/powerpoint/2010/main" val="102358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tallies are collected each year at all the schools, which informs how effective the program is: in 2017 there was</a:t>
            </a:r>
            <a:r>
              <a:rPr lang="en-US" baseline="0" dirty="0" smtClean="0"/>
              <a:t> an average rate of 78% of students who walked, biked, took a bus or shuttle, or carpooled.</a:t>
            </a:r>
          </a:p>
          <a:p>
            <a:r>
              <a:rPr lang="en-US" baseline="0" dirty="0" smtClean="0"/>
              <a:t>After each educational event, the City conducted a survey to see what worked for the school and could be improved.</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19</a:t>
            </a:fld>
            <a:endParaRPr lang="en-US"/>
          </a:p>
        </p:txBody>
      </p:sp>
    </p:spTree>
    <p:extLst>
      <p:ext uri="{BB962C8B-B14F-4D97-AF65-F5344CB8AC3E}">
        <p14:creationId xmlns:p14="http://schemas.microsoft.com/office/powerpoint/2010/main" val="33072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all members introduce themselves- especially new members</a:t>
            </a:r>
          </a:p>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a:t>
            </a:fld>
            <a:endParaRPr lang="en-US"/>
          </a:p>
        </p:txBody>
      </p:sp>
    </p:spTree>
    <p:extLst>
      <p:ext uri="{BB962C8B-B14F-4D97-AF65-F5344CB8AC3E}">
        <p14:creationId xmlns:p14="http://schemas.microsoft.com/office/powerpoint/2010/main" val="75178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20</a:t>
            </a:fld>
            <a:endParaRPr lang="en-US"/>
          </a:p>
        </p:txBody>
      </p:sp>
    </p:spTree>
    <p:extLst>
      <p:ext uri="{BB962C8B-B14F-4D97-AF65-F5344CB8AC3E}">
        <p14:creationId xmlns:p14="http://schemas.microsoft.com/office/powerpoint/2010/main" val="2246184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is not the only model, but it is one that works well for the community it serves.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get to where they are, there has been a lot of trial and error.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Cupertino is still in its infancy and has done a LOT in the three years since the program got started. Some of their programming is solid, such as their bike safety presentations by the Safety Resource Officers, but for the most part, they are still in the pilot phase for a lot of their programming.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things</a:t>
            </a:r>
            <a:r>
              <a:rPr lang="en-US" sz="1200" kern="1200" baseline="0" dirty="0" smtClean="0">
                <a:solidFill>
                  <a:schemeClr val="tx1"/>
                </a:solidFill>
                <a:effectLst/>
                <a:latin typeface="+mn-lt"/>
                <a:ea typeface="+mn-ea"/>
                <a:cs typeface="+mn-cs"/>
              </a:rPr>
              <a:t> I am most excited about in my new role is to standardize the educational part of the program in all Cupertino </a:t>
            </a:r>
            <a:r>
              <a:rPr lang="en-US" sz="1200" kern="1200" baseline="0" dirty="0" smtClean="0">
                <a:solidFill>
                  <a:schemeClr val="tx1"/>
                </a:solidFill>
                <a:effectLst/>
                <a:latin typeface="+mn-lt"/>
                <a:ea typeface="+mn-ea"/>
                <a:cs typeface="+mn-cs"/>
              </a:rPr>
              <a:t>schools, if there is partner support for that. However, I recognize that to standardize Cupertino schools would be an incomplete solution since the schools in Cupertino are only some of the schools in the Cupertino Union School District. So I hope to </a:t>
            </a:r>
            <a:r>
              <a:rPr lang="en-US" sz="1200" kern="1200" dirty="0" smtClean="0">
                <a:solidFill>
                  <a:schemeClr val="tx1"/>
                </a:solidFill>
                <a:effectLst/>
                <a:latin typeface="+mn-lt"/>
                <a:ea typeface="+mn-ea"/>
                <a:cs typeface="+mn-cs"/>
              </a:rPr>
              <a:t>work with Sunnyvale,</a:t>
            </a:r>
            <a:r>
              <a:rPr lang="en-US" sz="1200" kern="1200" baseline="0" dirty="0" smtClean="0">
                <a:solidFill>
                  <a:schemeClr val="tx1"/>
                </a:solidFill>
                <a:effectLst/>
                <a:latin typeface="+mn-lt"/>
                <a:ea typeface="+mn-ea"/>
                <a:cs typeface="+mn-cs"/>
              </a:rPr>
              <a:t> Los Altos and San Jose where possible,</a:t>
            </a:r>
            <a:r>
              <a:rPr lang="en-US" sz="1200" kern="1200" dirty="0" smtClean="0">
                <a:solidFill>
                  <a:schemeClr val="tx1"/>
                </a:solidFill>
                <a:effectLst/>
                <a:latin typeface="+mn-lt"/>
                <a:ea typeface="+mn-ea"/>
                <a:cs typeface="+mn-cs"/>
              </a:rPr>
              <a:t> to take what is working at our schools and standardize it for all district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may look similar to what Palo Alto is doing, or we may find that something different would work better here – for example, maybe we want to break up the </a:t>
            </a:r>
            <a:r>
              <a:rPr lang="en-US" sz="1200" kern="12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stations of Palo Alto’s bike rodeo </a:t>
            </a:r>
            <a:r>
              <a:rPr lang="en-US" sz="1200" kern="1200" dirty="0" smtClean="0">
                <a:solidFill>
                  <a:schemeClr val="tx1"/>
                </a:solidFill>
                <a:effectLst/>
                <a:latin typeface="+mn-lt"/>
                <a:ea typeface="+mn-ea"/>
                <a:cs typeface="+mn-cs"/>
              </a:rPr>
              <a:t>and offer them as a unit in </a:t>
            </a:r>
            <a:r>
              <a:rPr lang="en-US" sz="1200" kern="1200" dirty="0" smtClean="0">
                <a:solidFill>
                  <a:schemeClr val="tx1"/>
                </a:solidFill>
                <a:effectLst/>
                <a:latin typeface="+mn-lt"/>
                <a:ea typeface="+mn-ea"/>
                <a:cs typeface="+mn-cs"/>
              </a:rPr>
              <a:t>our PE </a:t>
            </a:r>
            <a:r>
              <a:rPr lang="en-US" sz="1200" kern="1200" dirty="0" smtClean="0">
                <a:solidFill>
                  <a:schemeClr val="tx1"/>
                </a:solidFill>
                <a:effectLst/>
                <a:latin typeface="+mn-lt"/>
                <a:ea typeface="+mn-ea"/>
                <a:cs typeface="+mn-cs"/>
              </a:rPr>
              <a:t>classes.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FAA000-C8B9-4EDF-A931-F50A4538F25D}" type="slidenum">
              <a:rPr lang="en-US" smtClean="0"/>
              <a:t>21</a:t>
            </a:fld>
            <a:endParaRPr lang="en-US"/>
          </a:p>
        </p:txBody>
      </p:sp>
    </p:spTree>
    <p:extLst>
      <p:ext uri="{BB962C8B-B14F-4D97-AF65-F5344CB8AC3E}">
        <p14:creationId xmlns:p14="http://schemas.microsoft.com/office/powerpoint/2010/main" val="339229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recently had crossing flags installed at four intersections at two schools.</a:t>
            </a:r>
          </a:p>
          <a:p>
            <a:r>
              <a:rPr lang="en-US" dirty="0" smtClean="0"/>
              <a:t>Kennedy: Bubb and Pumpkin</a:t>
            </a:r>
          </a:p>
          <a:p>
            <a:r>
              <a:rPr lang="en-US" dirty="0" smtClean="0"/>
              <a:t>Lawson: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Vista/Forest</a:t>
            </a:r>
            <a:endParaRPr lang="en-US" dirty="0" smtClean="0"/>
          </a:p>
          <a:p>
            <a:pPr marL="171450" indent="-171450">
              <a:buFontTx/>
              <a:buChar char="-"/>
            </a:pPr>
            <a:r>
              <a:rPr lang="en-US" baseline="0" dirty="0" smtClean="0"/>
              <a:t>Vista/Apple Tree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Vista/Merritt</a:t>
            </a:r>
            <a:endParaRPr lang="en-US" baseline="0" dirty="0" smtClean="0"/>
          </a:p>
        </p:txBody>
      </p:sp>
      <p:sp>
        <p:nvSpPr>
          <p:cNvPr id="4" name="Slide Number Placeholder 3"/>
          <p:cNvSpPr>
            <a:spLocks noGrp="1"/>
          </p:cNvSpPr>
          <p:nvPr>
            <p:ph type="sldNum" sz="quarter" idx="10"/>
          </p:nvPr>
        </p:nvSpPr>
        <p:spPr/>
        <p:txBody>
          <a:bodyPr/>
          <a:lstStyle/>
          <a:p>
            <a:fld id="{FFFAA000-C8B9-4EDF-A931-F50A4538F25D}" type="slidenum">
              <a:rPr lang="en-US" smtClean="0"/>
              <a:t>22</a:t>
            </a:fld>
            <a:endParaRPr lang="en-US"/>
          </a:p>
        </p:txBody>
      </p:sp>
    </p:spTree>
    <p:extLst>
      <p:ext uri="{BB962C8B-B14F-4D97-AF65-F5344CB8AC3E}">
        <p14:creationId xmlns:p14="http://schemas.microsoft.com/office/powerpoint/2010/main" val="396825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recently had crossing flags installed at four intersections at two schools.</a:t>
            </a:r>
          </a:p>
          <a:p>
            <a:r>
              <a:rPr lang="en-US" dirty="0" smtClean="0"/>
              <a:t>Kennedy: Bubb and Pumpkin</a:t>
            </a:r>
          </a:p>
          <a:p>
            <a:r>
              <a:rPr lang="en-US" dirty="0" smtClean="0"/>
              <a:t>Lawson: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Vista/Forest</a:t>
            </a:r>
            <a:endParaRPr lang="en-US" dirty="0" smtClean="0"/>
          </a:p>
          <a:p>
            <a:pPr marL="171450" indent="-171450">
              <a:buFontTx/>
              <a:buChar char="-"/>
            </a:pPr>
            <a:r>
              <a:rPr lang="en-US" baseline="0" dirty="0" smtClean="0"/>
              <a:t>Vista/Apple Tree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Vista/Merritt</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FFFAA000-C8B9-4EDF-A931-F50A4538F25D}" type="slidenum">
              <a:rPr lang="en-US" smtClean="0"/>
              <a:t>23</a:t>
            </a:fld>
            <a:endParaRPr lang="en-US"/>
          </a:p>
        </p:txBody>
      </p:sp>
    </p:spTree>
    <p:extLst>
      <p:ext uri="{BB962C8B-B14F-4D97-AF65-F5344CB8AC3E}">
        <p14:creationId xmlns:p14="http://schemas.microsoft.com/office/powerpoint/2010/main" val="1545371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recently had crossing flags installed at four intersections at two schools.</a:t>
            </a:r>
          </a:p>
          <a:p>
            <a:r>
              <a:rPr lang="en-US" dirty="0" smtClean="0"/>
              <a:t>Kennedy: Bubb and Pumpkin</a:t>
            </a:r>
          </a:p>
          <a:p>
            <a:r>
              <a:rPr lang="en-US" dirty="0" smtClean="0"/>
              <a:t>Lawson: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Vista/Forest</a:t>
            </a:r>
            <a:endParaRPr lang="en-US" dirty="0" smtClean="0"/>
          </a:p>
          <a:p>
            <a:pPr marL="171450" indent="-171450">
              <a:buFontTx/>
              <a:buChar char="-"/>
            </a:pPr>
            <a:r>
              <a:rPr lang="en-US" baseline="0" dirty="0" smtClean="0"/>
              <a:t>Vista/Apple Tree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Vista/Merritt</a:t>
            </a:r>
            <a:endParaRPr lang="en-US" baseline="0" dirty="0" smtClean="0"/>
          </a:p>
        </p:txBody>
      </p:sp>
      <p:sp>
        <p:nvSpPr>
          <p:cNvPr id="4" name="Slide Number Placeholder 3"/>
          <p:cNvSpPr>
            <a:spLocks noGrp="1"/>
          </p:cNvSpPr>
          <p:nvPr>
            <p:ph type="sldNum" sz="quarter" idx="10"/>
          </p:nvPr>
        </p:nvSpPr>
        <p:spPr/>
        <p:txBody>
          <a:bodyPr/>
          <a:lstStyle/>
          <a:p>
            <a:fld id="{FFFAA000-C8B9-4EDF-A931-F50A4538F25D}" type="slidenum">
              <a:rPr lang="en-US" smtClean="0"/>
              <a:t>24</a:t>
            </a:fld>
            <a:endParaRPr lang="en-US"/>
          </a:p>
        </p:txBody>
      </p:sp>
    </p:spTree>
    <p:extLst>
      <p:ext uri="{BB962C8B-B14F-4D97-AF65-F5344CB8AC3E}">
        <p14:creationId xmlns:p14="http://schemas.microsoft.com/office/powerpoint/2010/main" val="2769068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25</a:t>
            </a:fld>
            <a:endParaRPr lang="en-US"/>
          </a:p>
        </p:txBody>
      </p:sp>
    </p:spTree>
    <p:extLst>
      <p:ext uri="{BB962C8B-B14F-4D97-AF65-F5344CB8AC3E}">
        <p14:creationId xmlns:p14="http://schemas.microsoft.com/office/powerpoint/2010/main" val="31275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26</a:t>
            </a:fld>
            <a:endParaRPr lang="en-US"/>
          </a:p>
        </p:txBody>
      </p:sp>
    </p:spTree>
    <p:extLst>
      <p:ext uri="{BB962C8B-B14F-4D97-AF65-F5344CB8AC3E}">
        <p14:creationId xmlns:p14="http://schemas.microsoft.com/office/powerpoint/2010/main" val="4226299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27</a:t>
            </a:fld>
            <a:endParaRPr lang="en-US"/>
          </a:p>
        </p:txBody>
      </p:sp>
    </p:spTree>
    <p:extLst>
      <p:ext uri="{BB962C8B-B14F-4D97-AF65-F5344CB8AC3E}">
        <p14:creationId xmlns:p14="http://schemas.microsoft.com/office/powerpoint/2010/main" val="2754988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28</a:t>
            </a:fld>
            <a:endParaRPr lang="en-US"/>
          </a:p>
        </p:txBody>
      </p:sp>
    </p:spTree>
    <p:extLst>
      <p:ext uri="{BB962C8B-B14F-4D97-AF65-F5344CB8AC3E}">
        <p14:creationId xmlns:p14="http://schemas.microsoft.com/office/powerpoint/2010/main" val="3055588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Thank</a:t>
            </a:r>
            <a:r>
              <a:rPr lang="en-US" baseline="0" dirty="0" smtClean="0"/>
              <a:t> you all for </a:t>
            </a:r>
            <a:r>
              <a:rPr lang="en-US" baseline="0" smtClean="0"/>
              <a:t>coming</a:t>
            </a:r>
            <a:r>
              <a:rPr lang="en-US" baseline="0" smtClean="0"/>
              <a:t>.</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29</a:t>
            </a:fld>
            <a:endParaRPr lang="en-US"/>
          </a:p>
        </p:txBody>
      </p:sp>
    </p:spTree>
    <p:extLst>
      <p:ext uri="{BB962C8B-B14F-4D97-AF65-F5344CB8AC3E}">
        <p14:creationId xmlns:p14="http://schemas.microsoft.com/office/powerpoint/2010/main" val="297234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Re-emphasize</a:t>
            </a:r>
            <a:r>
              <a:rPr lang="en-US" baseline="0" dirty="0" smtClean="0"/>
              <a:t> our mission statement</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3</a:t>
            </a:fld>
            <a:endParaRPr lang="en-US"/>
          </a:p>
        </p:txBody>
      </p:sp>
    </p:spTree>
    <p:extLst>
      <p:ext uri="{BB962C8B-B14F-4D97-AF65-F5344CB8AC3E}">
        <p14:creationId xmlns:p14="http://schemas.microsoft.com/office/powerpoint/2010/main" val="318270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time in our meeting to speak </a:t>
            </a:r>
            <a:r>
              <a:rPr lang="en-US" baseline="0" dirty="0" smtClean="0"/>
              <a:t>with a civil engineer. Today we have David Stillman who is here to answer any of the group’s questions.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FFAA000-C8B9-4EDF-A931-F50A4538F25D}" type="slidenum">
              <a:rPr lang="en-US" smtClean="0"/>
              <a:t>4</a:t>
            </a:fld>
            <a:endParaRPr lang="en-US"/>
          </a:p>
        </p:txBody>
      </p:sp>
    </p:spTree>
    <p:extLst>
      <p:ext uri="{BB962C8B-B14F-4D97-AF65-F5344CB8AC3E}">
        <p14:creationId xmlns:p14="http://schemas.microsoft.com/office/powerpoint/2010/main" val="267271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5</a:t>
            </a:fld>
            <a:endParaRPr lang="en-US"/>
          </a:p>
        </p:txBody>
      </p:sp>
    </p:spTree>
    <p:extLst>
      <p:ext uri="{BB962C8B-B14F-4D97-AF65-F5344CB8AC3E}">
        <p14:creationId xmlns:p14="http://schemas.microsoft.com/office/powerpoint/2010/main" val="131052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6</a:t>
            </a:fld>
            <a:endParaRPr lang="en-US"/>
          </a:p>
        </p:txBody>
      </p:sp>
    </p:spTree>
    <p:extLst>
      <p:ext uri="{BB962C8B-B14F-4D97-AF65-F5344CB8AC3E}">
        <p14:creationId xmlns:p14="http://schemas.microsoft.com/office/powerpoint/2010/main" val="372545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7</a:t>
            </a:fld>
            <a:endParaRPr lang="en-US"/>
          </a:p>
        </p:txBody>
      </p:sp>
    </p:spTree>
    <p:extLst>
      <p:ext uri="{BB962C8B-B14F-4D97-AF65-F5344CB8AC3E}">
        <p14:creationId xmlns:p14="http://schemas.microsoft.com/office/powerpoint/2010/main" val="136191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8</a:t>
            </a:fld>
            <a:endParaRPr lang="en-US"/>
          </a:p>
        </p:txBody>
      </p:sp>
    </p:spTree>
    <p:extLst>
      <p:ext uri="{BB962C8B-B14F-4D97-AF65-F5344CB8AC3E}">
        <p14:creationId xmlns:p14="http://schemas.microsoft.com/office/powerpoint/2010/main" val="2020707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Cupertino’s program, Palo Alto’s is built on a set of E’s.</a:t>
            </a:r>
            <a:endParaRPr lang="en-US" dirty="0"/>
          </a:p>
        </p:txBody>
      </p:sp>
      <p:sp>
        <p:nvSpPr>
          <p:cNvPr id="4" name="Slide Number Placeholder 3"/>
          <p:cNvSpPr>
            <a:spLocks noGrp="1"/>
          </p:cNvSpPr>
          <p:nvPr>
            <p:ph type="sldNum" sz="quarter" idx="10"/>
          </p:nvPr>
        </p:nvSpPr>
        <p:spPr/>
        <p:txBody>
          <a:bodyPr/>
          <a:lstStyle/>
          <a:p>
            <a:fld id="{FFFAA000-C8B9-4EDF-A931-F50A4538F25D}" type="slidenum">
              <a:rPr lang="en-US" smtClean="0"/>
              <a:t>9</a:t>
            </a:fld>
            <a:endParaRPr lang="en-US"/>
          </a:p>
        </p:txBody>
      </p:sp>
    </p:spTree>
    <p:extLst>
      <p:ext uri="{BB962C8B-B14F-4D97-AF65-F5344CB8AC3E}">
        <p14:creationId xmlns:p14="http://schemas.microsoft.com/office/powerpoint/2010/main" val="160456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10/25/2018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75297-FFE4-4EF1-A703-3CAA39C31322}"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375297-FFE4-4EF1-A703-3CAA39C31322}"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65E8-3EA3-41CD-9029-5AA572F5A8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375297-FFE4-4EF1-A703-3CAA39C31322}"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375297-FFE4-4EF1-A703-3CAA39C31322}"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375297-FFE4-4EF1-A703-3CAA39C31322}"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5297-FFE4-4EF1-A703-3CAA39C31322}"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365E8-3EA3-41CD-9029-5AA572F5A8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375297-FFE4-4EF1-A703-3CAA39C31322}"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65E8-3EA3-41CD-9029-5AA572F5A8FC}"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E375297-FFE4-4EF1-A703-3CAA39C31322}" type="datetimeFigureOut">
              <a:rPr lang="en-US" smtClean="0"/>
              <a:t>10/25/2018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5E365E8-3EA3-41CD-9029-5AA572F5A8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E375297-FFE4-4EF1-A703-3CAA39C31322}" type="datetimeFigureOut">
              <a:rPr lang="en-US" smtClean="0"/>
              <a:t>10/25/2018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5E365E8-3EA3-41CD-9029-5AA572F5A8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aferoutes@cupertino.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mailto:saferoutes@Cupertino.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471" y="271380"/>
            <a:ext cx="8153400" cy="1780108"/>
          </a:xfrm>
        </p:spPr>
        <p:txBody>
          <a:bodyPr>
            <a:normAutofit/>
          </a:bodyPr>
          <a:lstStyle/>
          <a:p>
            <a:r>
              <a:rPr lang="en-US" sz="4900" b="1" dirty="0" smtClean="0">
                <a:solidFill>
                  <a:schemeClr val="tx1"/>
                </a:solidFill>
              </a:rPr>
              <a:t>Cupertino</a:t>
            </a:r>
            <a:r>
              <a:rPr lang="en-US" sz="4900" b="1" dirty="0" smtClean="0">
                <a:solidFill>
                  <a:schemeClr val="bg1"/>
                </a:solidFill>
              </a:rPr>
              <a:t> </a:t>
            </a:r>
            <a:r>
              <a:rPr lang="en-US" sz="4900" b="1" dirty="0" smtClean="0">
                <a:solidFill>
                  <a:schemeClr val="tx1"/>
                </a:solidFill>
              </a:rPr>
              <a:t>SafeRoutes</a:t>
            </a:r>
            <a:r>
              <a:rPr lang="en-US" sz="4900" b="1" dirty="0" smtClean="0">
                <a:solidFill>
                  <a:srgbClr val="D67F00"/>
                </a:solidFill>
              </a:rPr>
              <a:t>2</a:t>
            </a:r>
            <a:r>
              <a:rPr lang="en-US" sz="4900" b="1" dirty="0" smtClean="0">
                <a:solidFill>
                  <a:schemeClr val="tx1"/>
                </a:solidFill>
              </a:rPr>
              <a:t>School </a:t>
            </a:r>
            <a:r>
              <a:rPr lang="en-US" sz="4900" dirty="0" smtClean="0">
                <a:solidFill>
                  <a:schemeClr val="tx1"/>
                </a:solidFill>
              </a:rPr>
              <a:t/>
            </a:r>
            <a:br>
              <a:rPr lang="en-US" sz="4900" dirty="0" smtClean="0">
                <a:solidFill>
                  <a:schemeClr val="tx1"/>
                </a:solidFill>
              </a:rPr>
            </a:br>
            <a:r>
              <a:rPr lang="en-US" sz="3300" b="1" i="1" dirty="0" smtClean="0">
                <a:solidFill>
                  <a:srgbClr val="00B0F0"/>
                </a:solidFill>
              </a:rPr>
              <a:t>Moving beyond improving infrastructure to change behavior</a:t>
            </a:r>
            <a:endParaRPr lang="en-US" sz="3300" b="1" i="1" dirty="0">
              <a:solidFill>
                <a:srgbClr val="00B0F0"/>
              </a:solidFill>
            </a:endParaRPr>
          </a:p>
        </p:txBody>
      </p:sp>
      <p:sp>
        <p:nvSpPr>
          <p:cNvPr id="3" name="Subtitle 2"/>
          <p:cNvSpPr>
            <a:spLocks noGrp="1"/>
          </p:cNvSpPr>
          <p:nvPr>
            <p:ph type="subTitle" idx="1"/>
          </p:nvPr>
        </p:nvSpPr>
        <p:spPr>
          <a:xfrm>
            <a:off x="161471" y="3308576"/>
            <a:ext cx="3429000" cy="838200"/>
          </a:xfrm>
        </p:spPr>
        <p:txBody>
          <a:bodyPr>
            <a:noAutofit/>
          </a:bodyPr>
          <a:lstStyle/>
          <a:p>
            <a:r>
              <a:rPr lang="en-US" sz="2800" b="1" dirty="0" smtClean="0">
                <a:solidFill>
                  <a:srgbClr val="25A325"/>
                </a:solidFill>
              </a:rPr>
              <a:t>Oct 24</a:t>
            </a:r>
            <a:r>
              <a:rPr lang="en-US" sz="2800" b="1" baseline="30000" dirty="0" smtClean="0">
                <a:solidFill>
                  <a:srgbClr val="25A325"/>
                </a:solidFill>
              </a:rPr>
              <a:t>th</a:t>
            </a:r>
            <a:r>
              <a:rPr lang="en-US" sz="2800" b="1" dirty="0" smtClean="0">
                <a:solidFill>
                  <a:srgbClr val="25A325"/>
                </a:solidFill>
              </a:rPr>
              <a:t> , 2018</a:t>
            </a:r>
          </a:p>
          <a:p>
            <a:r>
              <a:rPr lang="en-US" sz="2800" b="1" dirty="0" smtClean="0">
                <a:solidFill>
                  <a:srgbClr val="25A325"/>
                </a:solidFill>
              </a:rPr>
              <a:t>Working Group Meeting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403864"/>
            <a:ext cx="18288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5378843"/>
            <a:ext cx="1278636" cy="127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378843"/>
            <a:ext cx="1249882" cy="1256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7487" y="5270514"/>
            <a:ext cx="1803400"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945188" y="1992312"/>
            <a:ext cx="3035300" cy="22764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8600" y="2133600"/>
            <a:ext cx="3251200" cy="2438400"/>
          </a:xfrm>
          <a:prstGeom prst="rect">
            <a:avLst/>
          </a:prstGeom>
        </p:spPr>
      </p:pic>
    </p:spTree>
    <p:extLst>
      <p:ext uri="{BB962C8B-B14F-4D97-AF65-F5344CB8AC3E}">
        <p14:creationId xmlns:p14="http://schemas.microsoft.com/office/powerpoint/2010/main" val="1967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2000548"/>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smtClean="0">
                <a:solidFill>
                  <a:schemeClr val="accent1">
                    <a:lumMod val="75000"/>
                  </a:schemeClr>
                </a:solidFill>
              </a:rPr>
              <a:t>Enforcement</a:t>
            </a:r>
          </a:p>
        </p:txBody>
      </p:sp>
    </p:spTree>
    <p:extLst>
      <p:ext uri="{BB962C8B-B14F-4D97-AF65-F5344CB8AC3E}">
        <p14:creationId xmlns:p14="http://schemas.microsoft.com/office/powerpoint/2010/main" val="3735407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2431435"/>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p:txBody>
      </p:sp>
    </p:spTree>
    <p:extLst>
      <p:ext uri="{BB962C8B-B14F-4D97-AF65-F5344CB8AC3E}">
        <p14:creationId xmlns:p14="http://schemas.microsoft.com/office/powerpoint/2010/main" val="499929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2862322"/>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p:txBody>
      </p:sp>
    </p:spTree>
    <p:extLst>
      <p:ext uri="{BB962C8B-B14F-4D97-AF65-F5344CB8AC3E}">
        <p14:creationId xmlns:p14="http://schemas.microsoft.com/office/powerpoint/2010/main" val="1050165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293209"/>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p:txBody>
      </p:sp>
    </p:spTree>
    <p:extLst>
      <p:ext uri="{BB962C8B-B14F-4D97-AF65-F5344CB8AC3E}">
        <p14:creationId xmlns:p14="http://schemas.microsoft.com/office/powerpoint/2010/main" val="1790046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724096"/>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2800" dirty="0" smtClean="0">
                <a:solidFill>
                  <a:schemeClr val="accent1">
                    <a:lumMod val="75000"/>
                  </a:schemeClr>
                </a:solidFill>
              </a:rPr>
              <a:t>Equity</a:t>
            </a:r>
          </a:p>
        </p:txBody>
      </p:sp>
    </p:spTree>
    <p:extLst>
      <p:ext uri="{BB962C8B-B14F-4D97-AF65-F5344CB8AC3E}">
        <p14:creationId xmlns:p14="http://schemas.microsoft.com/office/powerpoint/2010/main" val="3202133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3600" b="1"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2800" dirty="0" smtClean="0">
                <a:solidFill>
                  <a:schemeClr val="accent1">
                    <a:lumMod val="75000"/>
                  </a:schemeClr>
                </a:solidFill>
              </a:rPr>
              <a:t>Equity</a:t>
            </a:r>
          </a:p>
        </p:txBody>
      </p:sp>
    </p:spTree>
    <p:extLst>
      <p:ext uri="{BB962C8B-B14F-4D97-AF65-F5344CB8AC3E}">
        <p14:creationId xmlns:p14="http://schemas.microsoft.com/office/powerpoint/2010/main" val="281736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3600" b="1"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2800" dirty="0" smtClean="0">
                <a:solidFill>
                  <a:schemeClr val="accent1">
                    <a:lumMod val="75000"/>
                  </a:schemeClr>
                </a:solidFill>
              </a:rPr>
              <a:t>Equity</a:t>
            </a:r>
          </a:p>
        </p:txBody>
      </p:sp>
    </p:spTree>
    <p:extLst>
      <p:ext uri="{BB962C8B-B14F-4D97-AF65-F5344CB8AC3E}">
        <p14:creationId xmlns:p14="http://schemas.microsoft.com/office/powerpoint/2010/main" val="1053912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3600" b="1"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2800" dirty="0" smtClean="0">
                <a:solidFill>
                  <a:schemeClr val="accent1">
                    <a:lumMod val="75000"/>
                  </a:schemeClr>
                </a:solidFill>
              </a:rPr>
              <a:t>Equity</a:t>
            </a:r>
          </a:p>
        </p:txBody>
      </p:sp>
    </p:spTree>
    <p:extLst>
      <p:ext uri="{BB962C8B-B14F-4D97-AF65-F5344CB8AC3E}">
        <p14:creationId xmlns:p14="http://schemas.microsoft.com/office/powerpoint/2010/main" val="1356080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3600" b="1"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2800" dirty="0" smtClean="0">
                <a:solidFill>
                  <a:schemeClr val="accent1">
                    <a:lumMod val="75000"/>
                  </a:schemeClr>
                </a:solidFill>
              </a:rPr>
              <a:t>Equity</a:t>
            </a:r>
          </a:p>
        </p:txBody>
      </p:sp>
    </p:spTree>
    <p:extLst>
      <p:ext uri="{BB962C8B-B14F-4D97-AF65-F5344CB8AC3E}">
        <p14:creationId xmlns:p14="http://schemas.microsoft.com/office/powerpoint/2010/main" val="2821499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3600" b="1" dirty="0" smtClean="0">
                <a:solidFill>
                  <a:schemeClr val="accent1">
                    <a:lumMod val="75000"/>
                  </a:schemeClr>
                </a:solidFill>
              </a:rPr>
              <a:t>Evaluation</a:t>
            </a:r>
          </a:p>
          <a:p>
            <a:pPr algn="ctr"/>
            <a:r>
              <a:rPr lang="en-US" sz="2800" dirty="0" smtClean="0">
                <a:solidFill>
                  <a:schemeClr val="accent1">
                    <a:lumMod val="75000"/>
                  </a:schemeClr>
                </a:solidFill>
              </a:rPr>
              <a:t>Equity</a:t>
            </a:r>
          </a:p>
        </p:txBody>
      </p:sp>
    </p:spTree>
    <p:extLst>
      <p:ext uri="{BB962C8B-B14F-4D97-AF65-F5344CB8AC3E}">
        <p14:creationId xmlns:p14="http://schemas.microsoft.com/office/powerpoint/2010/main" val="302023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17462"/>
            <a:ext cx="8229600" cy="1252728"/>
          </a:xfrm>
        </p:spPr>
        <p:txBody>
          <a:bodyPr>
            <a:normAutofit/>
          </a:bodyPr>
          <a:lstStyle/>
          <a:p>
            <a:r>
              <a:rPr lang="en-US" dirty="0">
                <a:solidFill>
                  <a:srgbClr val="00B0F0"/>
                </a:solidFill>
              </a:rPr>
              <a:t>Cupertino SR2S: </a:t>
            </a:r>
            <a:r>
              <a:rPr lang="en-US" dirty="0">
                <a:solidFill>
                  <a:srgbClr val="D67F00"/>
                </a:solidFill>
              </a:rPr>
              <a:t>Welcome Fall!</a:t>
            </a:r>
          </a:p>
        </p:txBody>
      </p:sp>
      <p:sp>
        <p:nvSpPr>
          <p:cNvPr id="3" name="Content Placeholder 2"/>
          <p:cNvSpPr>
            <a:spLocks noGrp="1"/>
          </p:cNvSpPr>
          <p:nvPr>
            <p:ph idx="1"/>
          </p:nvPr>
        </p:nvSpPr>
        <p:spPr>
          <a:xfrm>
            <a:off x="175628" y="2133600"/>
            <a:ext cx="4167772" cy="4495800"/>
          </a:xfrm>
        </p:spPr>
        <p:txBody>
          <a:bodyPr>
            <a:normAutofit/>
          </a:bodyPr>
          <a:lstStyle/>
          <a:p>
            <a:r>
              <a:rPr lang="en-US" dirty="0" smtClean="0"/>
              <a:t>Please introduce yourselves to the group with:</a:t>
            </a:r>
          </a:p>
          <a:p>
            <a:pPr lvl="1"/>
            <a:r>
              <a:rPr lang="en-US" dirty="0" smtClean="0"/>
              <a:t>Your Name</a:t>
            </a:r>
          </a:p>
          <a:p>
            <a:pPr lvl="1"/>
            <a:r>
              <a:rPr lang="en-US" dirty="0" smtClean="0"/>
              <a:t>Your school or org.</a:t>
            </a:r>
          </a:p>
          <a:p>
            <a:pPr lvl="1"/>
            <a:r>
              <a:rPr lang="en-US" dirty="0" smtClean="0">
                <a:solidFill>
                  <a:srgbClr val="D67F00"/>
                </a:solidFill>
              </a:rPr>
              <a:t>If you have a bike, what kind is it?</a:t>
            </a:r>
          </a:p>
        </p:txBody>
      </p:sp>
      <p:sp>
        <p:nvSpPr>
          <p:cNvPr id="4" name="AutoShape 2" descr="Image result for refresh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efresh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538" y="3124200"/>
            <a:ext cx="3860800" cy="28956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871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28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3600" b="1" dirty="0" smtClean="0">
                <a:solidFill>
                  <a:schemeClr val="accent1">
                    <a:lumMod val="75000"/>
                  </a:schemeClr>
                </a:solidFill>
              </a:rPr>
              <a:t>Equity</a:t>
            </a:r>
          </a:p>
        </p:txBody>
      </p:sp>
    </p:spTree>
    <p:extLst>
      <p:ext uri="{BB962C8B-B14F-4D97-AF65-F5344CB8AC3E}">
        <p14:creationId xmlns:p14="http://schemas.microsoft.com/office/powerpoint/2010/main" val="551528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3847207"/>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28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a:p>
            <a:pPr algn="ctr"/>
            <a:r>
              <a:rPr lang="en-US" sz="2800" dirty="0">
                <a:solidFill>
                  <a:schemeClr val="accent1">
                    <a:lumMod val="75000"/>
                  </a:schemeClr>
                </a:solidFill>
              </a:rPr>
              <a:t>Enforcement</a:t>
            </a:r>
          </a:p>
          <a:p>
            <a:pPr algn="ctr"/>
            <a:r>
              <a:rPr lang="en-US" sz="2800" dirty="0" smtClean="0">
                <a:solidFill>
                  <a:schemeClr val="accent1">
                    <a:lumMod val="75000"/>
                  </a:schemeClr>
                </a:solidFill>
              </a:rPr>
              <a:t>Education</a:t>
            </a:r>
          </a:p>
          <a:p>
            <a:pPr algn="ctr"/>
            <a:r>
              <a:rPr lang="en-US" sz="2800" dirty="0" smtClean="0">
                <a:solidFill>
                  <a:schemeClr val="accent1">
                    <a:lumMod val="75000"/>
                  </a:schemeClr>
                </a:solidFill>
              </a:rPr>
              <a:t>Encouragement</a:t>
            </a:r>
          </a:p>
          <a:p>
            <a:pPr algn="ctr"/>
            <a:r>
              <a:rPr lang="en-US" sz="2800" dirty="0" smtClean="0">
                <a:solidFill>
                  <a:schemeClr val="accent1">
                    <a:lumMod val="75000"/>
                  </a:schemeClr>
                </a:solidFill>
              </a:rPr>
              <a:t>Evaluation</a:t>
            </a:r>
          </a:p>
          <a:p>
            <a:pPr algn="ctr"/>
            <a:r>
              <a:rPr lang="en-US" sz="2800" dirty="0" smtClean="0">
                <a:solidFill>
                  <a:schemeClr val="accent1">
                    <a:lumMod val="75000"/>
                  </a:schemeClr>
                </a:solidFill>
              </a:rPr>
              <a:t>Equity</a:t>
            </a:r>
            <a:endParaRPr lang="en-US" sz="3600" dirty="0">
              <a:solidFill>
                <a:schemeClr val="accent1">
                  <a:lumMod val="75000"/>
                </a:schemeClr>
              </a:solidFill>
            </a:endParaRPr>
          </a:p>
        </p:txBody>
      </p:sp>
    </p:spTree>
    <p:extLst>
      <p:ext uri="{BB962C8B-B14F-4D97-AF65-F5344CB8AC3E}">
        <p14:creationId xmlns:p14="http://schemas.microsoft.com/office/powerpoint/2010/main" val="821605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a:bodyPr>
          <a:lstStyle/>
          <a:p>
            <a:r>
              <a:rPr lang="en-US" dirty="0" smtClean="0">
                <a:solidFill>
                  <a:srgbClr val="0070C0"/>
                </a:solidFill>
              </a:rPr>
              <a:t>Discussion Item: </a:t>
            </a:r>
            <a:r>
              <a:rPr lang="en-US" dirty="0" smtClean="0">
                <a:solidFill>
                  <a:srgbClr val="D67F00"/>
                </a:solidFill>
              </a:rPr>
              <a:t>Crossing Flags</a:t>
            </a:r>
            <a:endParaRPr lang="en-US" dirty="0">
              <a:solidFill>
                <a:srgbClr val="D67F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05300" y="2476500"/>
            <a:ext cx="3962400" cy="2971800"/>
          </a:xfrm>
          <a:prstGeom prst="rect">
            <a:avLst/>
          </a:prstGeom>
          <a:ln w="38100">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533400" y="1981200"/>
            <a:ext cx="3843692" cy="4031873"/>
          </a:xfrm>
          <a:prstGeom prst="rect">
            <a:avLst/>
          </a:prstGeom>
          <a:noFill/>
        </p:spPr>
        <p:txBody>
          <a:bodyPr wrap="square" rtlCol="0">
            <a:spAutoFit/>
          </a:bodyPr>
          <a:lstStyle/>
          <a:p>
            <a:r>
              <a:rPr lang="en-US" sz="3200" dirty="0" smtClean="0"/>
              <a:t>Kennedy:</a:t>
            </a:r>
          </a:p>
          <a:p>
            <a:r>
              <a:rPr lang="en-US" sz="3200" dirty="0" smtClean="0"/>
              <a:t>- Bubb </a:t>
            </a:r>
            <a:r>
              <a:rPr lang="en-US" sz="3200" dirty="0"/>
              <a:t>and Pumpkin</a:t>
            </a:r>
          </a:p>
          <a:p>
            <a:endParaRPr lang="en-US" sz="3200" dirty="0" smtClean="0"/>
          </a:p>
          <a:p>
            <a:r>
              <a:rPr lang="en-US" sz="3200" dirty="0" smtClean="0"/>
              <a:t>Lawson</a:t>
            </a:r>
            <a:r>
              <a:rPr lang="en-US" sz="3200" dirty="0"/>
              <a:t>:</a:t>
            </a:r>
          </a:p>
          <a:p>
            <a:pPr marL="171450" indent="-171450">
              <a:buFontTx/>
              <a:buChar char="-"/>
            </a:pPr>
            <a:r>
              <a:rPr lang="en-US" sz="3200" dirty="0"/>
              <a:t>Vista/Merritt</a:t>
            </a:r>
          </a:p>
          <a:p>
            <a:pPr marL="171450" indent="-171450">
              <a:buFontTx/>
              <a:buChar char="-"/>
            </a:pPr>
            <a:r>
              <a:rPr lang="en-US" sz="3200" dirty="0"/>
              <a:t>Apple Tree/Vista</a:t>
            </a:r>
          </a:p>
          <a:p>
            <a:pPr marL="171450" indent="-171450">
              <a:buFontTx/>
              <a:buChar char="-"/>
            </a:pPr>
            <a:r>
              <a:rPr lang="en-US" sz="3200" dirty="0"/>
              <a:t>Vista/Forest</a:t>
            </a:r>
          </a:p>
          <a:p>
            <a:endParaRPr lang="en-US" sz="3200" dirty="0"/>
          </a:p>
        </p:txBody>
      </p:sp>
    </p:spTree>
    <p:extLst>
      <p:ext uri="{BB962C8B-B14F-4D97-AF65-F5344CB8AC3E}">
        <p14:creationId xmlns:p14="http://schemas.microsoft.com/office/powerpoint/2010/main" val="3626963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a:bodyPr>
          <a:lstStyle/>
          <a:p>
            <a:r>
              <a:rPr lang="en-US" dirty="0" smtClean="0">
                <a:solidFill>
                  <a:srgbClr val="0070C0"/>
                </a:solidFill>
              </a:rPr>
              <a:t>Discussion Item: </a:t>
            </a:r>
            <a:r>
              <a:rPr lang="en-US" dirty="0" smtClean="0">
                <a:solidFill>
                  <a:srgbClr val="D67F00"/>
                </a:solidFill>
              </a:rPr>
              <a:t>Crossing Flags</a:t>
            </a:r>
            <a:endParaRPr lang="en-US" dirty="0">
              <a:solidFill>
                <a:srgbClr val="D67F0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71700" y="2390775"/>
            <a:ext cx="4495800" cy="337185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064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a:bodyPr>
          <a:lstStyle/>
          <a:p>
            <a:r>
              <a:rPr lang="en-US" dirty="0" smtClean="0">
                <a:solidFill>
                  <a:srgbClr val="0070C0"/>
                </a:solidFill>
              </a:rPr>
              <a:t>Discussion Item: </a:t>
            </a:r>
            <a:r>
              <a:rPr lang="en-US" dirty="0" smtClean="0">
                <a:solidFill>
                  <a:srgbClr val="D67F00"/>
                </a:solidFill>
              </a:rPr>
              <a:t>Crossing Flags</a:t>
            </a:r>
            <a:endParaRPr lang="en-US" dirty="0">
              <a:solidFill>
                <a:srgbClr val="D67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32300" y="2882900"/>
            <a:ext cx="4165600" cy="3124200"/>
          </a:xfrm>
          <a:prstGeom prst="rect">
            <a:avLst/>
          </a:prstGeom>
          <a:ln w="38100">
            <a:solidFill>
              <a:schemeClr val="tx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6700" y="2324100"/>
            <a:ext cx="3962400" cy="29718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0222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a:bodyPr>
          <a:lstStyle/>
          <a:p>
            <a:r>
              <a:rPr lang="en-US" dirty="0" smtClean="0">
                <a:solidFill>
                  <a:srgbClr val="0070C0"/>
                </a:solidFill>
              </a:rPr>
              <a:t>Discussion Item: </a:t>
            </a:r>
            <a:r>
              <a:rPr lang="en-US" dirty="0" smtClean="0">
                <a:solidFill>
                  <a:srgbClr val="D67F00"/>
                </a:solidFill>
              </a:rPr>
              <a:t>Crossing Flags</a:t>
            </a:r>
            <a:endParaRPr lang="en-US" dirty="0">
              <a:solidFill>
                <a:srgbClr val="D67F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3500" y="2298700"/>
            <a:ext cx="4368800" cy="3276600"/>
          </a:xfrm>
          <a:prstGeom prst="rect">
            <a:avLst/>
          </a:prstGeom>
          <a:ln w="38100">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352800"/>
            <a:ext cx="4368800" cy="327660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3729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0183"/>
            <a:ext cx="8229600" cy="1252728"/>
          </a:xfrm>
        </p:spPr>
        <p:txBody>
          <a:bodyPr>
            <a:normAutofit/>
          </a:bodyPr>
          <a:lstStyle/>
          <a:p>
            <a:r>
              <a:rPr lang="en-US" sz="3600" dirty="0" smtClean="0">
                <a:solidFill>
                  <a:srgbClr val="0070C0"/>
                </a:solidFill>
              </a:rPr>
              <a:t>Upcoming Events:</a:t>
            </a:r>
            <a:endParaRPr lang="en-US" sz="3600" dirty="0">
              <a:solidFill>
                <a:srgbClr val="0070C0"/>
              </a:solidFill>
            </a:endParaRPr>
          </a:p>
        </p:txBody>
      </p:sp>
      <p:sp>
        <p:nvSpPr>
          <p:cNvPr id="3" name="TextBox 2"/>
          <p:cNvSpPr txBox="1"/>
          <p:nvPr/>
        </p:nvSpPr>
        <p:spPr>
          <a:xfrm>
            <a:off x="47624" y="2427744"/>
            <a:ext cx="9096375" cy="1938992"/>
          </a:xfrm>
          <a:prstGeom prst="rect">
            <a:avLst/>
          </a:prstGeom>
          <a:noFill/>
        </p:spPr>
        <p:txBody>
          <a:bodyPr wrap="square" rtlCol="0">
            <a:spAutoFit/>
          </a:bodyPr>
          <a:lstStyle/>
          <a:p>
            <a:r>
              <a:rPr lang="en-US" sz="2400" b="1" dirty="0" smtClean="0">
                <a:solidFill>
                  <a:srgbClr val="D67F00"/>
                </a:solidFill>
                <a:latin typeface="Palatino Linotype" panose="02040502050505030304" pitchFamily="18" charset="0"/>
              </a:rPr>
              <a:t>October 27</a:t>
            </a:r>
            <a:r>
              <a:rPr lang="en-US" sz="2400" b="1" baseline="30000" dirty="0" smtClean="0">
                <a:solidFill>
                  <a:srgbClr val="D67F00"/>
                </a:solidFill>
                <a:latin typeface="Palatino Linotype" panose="02040502050505030304" pitchFamily="18" charset="0"/>
              </a:rPr>
              <a:t>th </a:t>
            </a:r>
            <a:r>
              <a:rPr lang="en-US" sz="2400" b="1" dirty="0" smtClean="0">
                <a:solidFill>
                  <a:srgbClr val="D67F00"/>
                </a:solidFill>
                <a:latin typeface="Palatino Linotype" panose="02040502050505030304" pitchFamily="18" charset="0"/>
              </a:rPr>
              <a:t>– Saturday: </a:t>
            </a:r>
            <a:r>
              <a:rPr lang="en-US" dirty="0" smtClean="0">
                <a:latin typeface="Palatino Linotype" panose="02040502050505030304" pitchFamily="18" charset="0"/>
              </a:rPr>
              <a:t>Fall Bike Fest! 9 AM – 12PM, City Hall Parking Lot</a:t>
            </a:r>
          </a:p>
          <a:p>
            <a:endParaRPr lang="en-US" b="1" dirty="0">
              <a:solidFill>
                <a:srgbClr val="25A325"/>
              </a:solidFill>
              <a:latin typeface="Palatino Linotype" panose="02040502050505030304" pitchFamily="18" charset="0"/>
            </a:endParaRPr>
          </a:p>
          <a:p>
            <a:r>
              <a:rPr lang="en-US" sz="2400" b="1" dirty="0" smtClean="0">
                <a:solidFill>
                  <a:srgbClr val="25A325"/>
                </a:solidFill>
                <a:latin typeface="Palatino Linotype" panose="02040502050505030304" pitchFamily="18" charset="0"/>
              </a:rPr>
              <a:t>November  14</a:t>
            </a:r>
            <a:r>
              <a:rPr lang="en-US" sz="2400" b="1" baseline="30000" dirty="0" smtClean="0">
                <a:solidFill>
                  <a:srgbClr val="25A325"/>
                </a:solidFill>
                <a:latin typeface="Palatino Linotype" panose="02040502050505030304" pitchFamily="18" charset="0"/>
              </a:rPr>
              <a:t>th</a:t>
            </a:r>
            <a:r>
              <a:rPr lang="en-US" sz="2400" b="1" dirty="0" smtClean="0">
                <a:solidFill>
                  <a:srgbClr val="25A325"/>
                </a:solidFill>
                <a:latin typeface="Palatino Linotype" panose="02040502050505030304" pitchFamily="18" charset="0"/>
              </a:rPr>
              <a:t> </a:t>
            </a:r>
            <a:r>
              <a:rPr lang="en-US" sz="2400" b="1" dirty="0">
                <a:solidFill>
                  <a:srgbClr val="25A325"/>
                </a:solidFill>
                <a:latin typeface="Palatino Linotype" panose="02040502050505030304" pitchFamily="18" charset="0"/>
              </a:rPr>
              <a:t>- Wednesday</a:t>
            </a:r>
            <a:r>
              <a:rPr lang="en-US" b="1" dirty="0">
                <a:solidFill>
                  <a:srgbClr val="25A325"/>
                </a:solidFill>
                <a:latin typeface="Palatino Linotype" panose="02040502050505030304" pitchFamily="18" charset="0"/>
              </a:rPr>
              <a:t>: </a:t>
            </a:r>
            <a:r>
              <a:rPr lang="en-US" dirty="0">
                <a:latin typeface="Palatino Linotype" panose="02040502050505030304" pitchFamily="18" charset="0"/>
              </a:rPr>
              <a:t>Working Group Meeting, 4-5 PM, Conference Room C</a:t>
            </a:r>
            <a:endParaRPr lang="en-US" b="1" dirty="0">
              <a:solidFill>
                <a:srgbClr val="25A325"/>
              </a:solidFill>
              <a:latin typeface="Palatino Linotype" panose="02040502050505030304" pitchFamily="18" charset="0"/>
            </a:endParaRPr>
          </a:p>
          <a:p>
            <a:endParaRPr lang="en-US" b="1" dirty="0">
              <a:solidFill>
                <a:srgbClr val="25A325"/>
              </a:solidFill>
              <a:latin typeface="Palatino Linotype" panose="02040502050505030304" pitchFamily="18" charset="0"/>
            </a:endParaRPr>
          </a:p>
          <a:p>
            <a:endParaRPr lang="en-US" dirty="0">
              <a:latin typeface="Palatino Linotype" panose="02040502050505030304" pitchFamily="18" charset="0"/>
            </a:endParaRPr>
          </a:p>
        </p:txBody>
      </p:sp>
      <p:pic>
        <p:nvPicPr>
          <p:cNvPr id="2050" name="Picture 2" descr="Image result for mark your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7825" cy="15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4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50183"/>
            <a:ext cx="8229600" cy="1252728"/>
          </a:xfrm>
        </p:spPr>
        <p:txBody>
          <a:bodyPr>
            <a:normAutofit/>
          </a:bodyPr>
          <a:lstStyle/>
          <a:p>
            <a:r>
              <a:rPr lang="en-US" sz="3600" dirty="0" smtClean="0">
                <a:solidFill>
                  <a:srgbClr val="0070C0"/>
                </a:solidFill>
              </a:rPr>
              <a:t>Working Group Meeting Dates:</a:t>
            </a:r>
            <a:endParaRPr lang="en-US" sz="3600" dirty="0">
              <a:solidFill>
                <a:srgbClr val="0070C0"/>
              </a:solidFill>
            </a:endParaRPr>
          </a:p>
        </p:txBody>
      </p:sp>
      <p:pic>
        <p:nvPicPr>
          <p:cNvPr id="2050" name="Picture 2" descr="Image result for mark your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
            <a:ext cx="1807825" cy="1564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2792611"/>
            <a:ext cx="5257800" cy="2800767"/>
          </a:xfrm>
          <a:prstGeom prst="rect">
            <a:avLst/>
          </a:prstGeom>
          <a:noFill/>
        </p:spPr>
        <p:txBody>
          <a:bodyPr wrap="square" rtlCol="0">
            <a:spAutoFit/>
          </a:bodyPr>
          <a:lstStyle/>
          <a:p>
            <a:pPr lvl="0"/>
            <a:r>
              <a:rPr lang="en-US" sz="2400" b="1" dirty="0" smtClean="0">
                <a:solidFill>
                  <a:schemeClr val="accent5">
                    <a:lumMod val="75000"/>
                  </a:schemeClr>
                </a:solidFill>
              </a:rPr>
              <a:t>September 25</a:t>
            </a:r>
            <a:r>
              <a:rPr lang="en-US" sz="2400" b="1" baseline="30000" dirty="0" smtClean="0">
                <a:solidFill>
                  <a:schemeClr val="accent5">
                    <a:lumMod val="75000"/>
                  </a:schemeClr>
                </a:solidFill>
              </a:rPr>
              <a:t>th</a:t>
            </a:r>
            <a:r>
              <a:rPr lang="en-US" sz="2400" b="1" dirty="0" smtClean="0">
                <a:solidFill>
                  <a:schemeClr val="accent5">
                    <a:lumMod val="75000"/>
                  </a:schemeClr>
                </a:solidFill>
              </a:rPr>
              <a:t>, 2018 (Tue)</a:t>
            </a:r>
          </a:p>
          <a:p>
            <a:pPr lvl="0"/>
            <a:endParaRPr lang="en-US" sz="2400" b="1" dirty="0">
              <a:solidFill>
                <a:schemeClr val="accent5">
                  <a:lumMod val="75000"/>
                </a:schemeClr>
              </a:solidFill>
            </a:endParaRPr>
          </a:p>
          <a:p>
            <a:pPr lvl="0"/>
            <a:r>
              <a:rPr lang="en-US" sz="2400" b="1" dirty="0" smtClean="0">
                <a:solidFill>
                  <a:schemeClr val="accent5">
                    <a:lumMod val="75000"/>
                  </a:schemeClr>
                </a:solidFill>
              </a:rPr>
              <a:t>October 24</a:t>
            </a:r>
            <a:r>
              <a:rPr lang="en-US" sz="2400" b="1" baseline="30000" dirty="0" smtClean="0">
                <a:solidFill>
                  <a:schemeClr val="accent5">
                    <a:lumMod val="75000"/>
                  </a:schemeClr>
                </a:solidFill>
              </a:rPr>
              <a:t>th</a:t>
            </a:r>
            <a:r>
              <a:rPr lang="en-US" sz="2400" b="1" dirty="0" smtClean="0">
                <a:solidFill>
                  <a:schemeClr val="accent5">
                    <a:lumMod val="75000"/>
                  </a:schemeClr>
                </a:solidFill>
              </a:rPr>
              <a:t>, 2018 (Wed) </a:t>
            </a:r>
          </a:p>
          <a:p>
            <a:pPr lvl="0"/>
            <a:endParaRPr lang="en-US" sz="2400" b="1" dirty="0" smtClean="0">
              <a:solidFill>
                <a:schemeClr val="accent5">
                  <a:lumMod val="75000"/>
                </a:schemeClr>
              </a:solidFill>
            </a:endParaRPr>
          </a:p>
          <a:p>
            <a:pPr lvl="0"/>
            <a:r>
              <a:rPr lang="en-US" sz="3200" b="1" dirty="0" smtClean="0">
                <a:solidFill>
                  <a:schemeClr val="accent5">
                    <a:lumMod val="75000"/>
                  </a:schemeClr>
                </a:solidFill>
              </a:rPr>
              <a:t>November </a:t>
            </a:r>
            <a:r>
              <a:rPr lang="en-US" sz="3200" b="1" dirty="0">
                <a:solidFill>
                  <a:schemeClr val="accent5">
                    <a:lumMod val="75000"/>
                  </a:schemeClr>
                </a:solidFill>
              </a:rPr>
              <a:t>14</a:t>
            </a:r>
            <a:r>
              <a:rPr lang="en-US" sz="3200" b="1" baseline="30000" dirty="0">
                <a:solidFill>
                  <a:schemeClr val="accent5">
                    <a:lumMod val="75000"/>
                  </a:schemeClr>
                </a:solidFill>
              </a:rPr>
              <a:t>th</a:t>
            </a:r>
            <a:r>
              <a:rPr lang="en-US" sz="3200" b="1" dirty="0">
                <a:solidFill>
                  <a:schemeClr val="accent5">
                    <a:lumMod val="75000"/>
                  </a:schemeClr>
                </a:solidFill>
              </a:rPr>
              <a:t>, </a:t>
            </a:r>
            <a:r>
              <a:rPr lang="en-US" sz="3200" b="1" dirty="0" smtClean="0">
                <a:solidFill>
                  <a:schemeClr val="accent5">
                    <a:lumMod val="75000"/>
                  </a:schemeClr>
                </a:solidFill>
              </a:rPr>
              <a:t>2018 (Wed)</a:t>
            </a:r>
          </a:p>
          <a:p>
            <a:pPr lvl="0"/>
            <a:endParaRPr lang="en-US" sz="2400" dirty="0">
              <a:solidFill>
                <a:schemeClr val="accent5">
                  <a:lumMod val="75000"/>
                </a:schemeClr>
              </a:solidFill>
            </a:endParaRPr>
          </a:p>
          <a:p>
            <a:pPr lvl="0"/>
            <a:r>
              <a:rPr lang="en-US" sz="2400" b="1" dirty="0">
                <a:solidFill>
                  <a:schemeClr val="accent5">
                    <a:lumMod val="75000"/>
                  </a:schemeClr>
                </a:solidFill>
              </a:rPr>
              <a:t>January 23</a:t>
            </a:r>
            <a:r>
              <a:rPr lang="en-US" sz="2400" b="1" baseline="30000" dirty="0">
                <a:solidFill>
                  <a:schemeClr val="accent5">
                    <a:lumMod val="75000"/>
                  </a:schemeClr>
                </a:solidFill>
              </a:rPr>
              <a:t>rd</a:t>
            </a:r>
            <a:r>
              <a:rPr lang="en-US" sz="2400" b="1" dirty="0">
                <a:solidFill>
                  <a:schemeClr val="accent5">
                    <a:lumMod val="75000"/>
                  </a:schemeClr>
                </a:solidFill>
              </a:rPr>
              <a:t>, </a:t>
            </a:r>
            <a:r>
              <a:rPr lang="en-US" sz="2400" b="1" dirty="0" smtClean="0">
                <a:solidFill>
                  <a:schemeClr val="accent5">
                    <a:lumMod val="75000"/>
                  </a:schemeClr>
                </a:solidFill>
              </a:rPr>
              <a:t>2019</a:t>
            </a:r>
            <a:r>
              <a:rPr lang="en-US" sz="2400" dirty="0" smtClean="0">
                <a:solidFill>
                  <a:schemeClr val="accent5">
                    <a:lumMod val="75000"/>
                  </a:schemeClr>
                </a:solidFill>
              </a:rPr>
              <a:t> (Wed)</a:t>
            </a:r>
            <a:endParaRPr lang="en-US" sz="2400" b="1" dirty="0" smtClean="0">
              <a:solidFill>
                <a:schemeClr val="accent5">
                  <a:lumMod val="75000"/>
                </a:schemeClr>
              </a:solidFill>
            </a:endParaRPr>
          </a:p>
        </p:txBody>
      </p:sp>
      <p:sp>
        <p:nvSpPr>
          <p:cNvPr id="4" name="TextBox 3"/>
          <p:cNvSpPr txBox="1"/>
          <p:nvPr/>
        </p:nvSpPr>
        <p:spPr>
          <a:xfrm>
            <a:off x="2209800" y="1764268"/>
            <a:ext cx="3733800" cy="369332"/>
          </a:xfrm>
          <a:prstGeom prst="rect">
            <a:avLst/>
          </a:prstGeom>
          <a:noFill/>
        </p:spPr>
        <p:txBody>
          <a:bodyPr wrap="square" rtlCol="0">
            <a:spAutoFit/>
          </a:bodyPr>
          <a:lstStyle/>
          <a:p>
            <a:pPr algn="r"/>
            <a:r>
              <a:rPr lang="en-US" b="1" dirty="0"/>
              <a:t>4-5 PM, Conference Room C</a:t>
            </a:r>
          </a:p>
        </p:txBody>
      </p:sp>
      <p:sp>
        <p:nvSpPr>
          <p:cNvPr id="7" name="TextBox 6"/>
          <p:cNvSpPr txBox="1"/>
          <p:nvPr/>
        </p:nvSpPr>
        <p:spPr>
          <a:xfrm>
            <a:off x="5562600" y="2451080"/>
            <a:ext cx="3533776" cy="3416320"/>
          </a:xfrm>
          <a:prstGeom prst="rect">
            <a:avLst/>
          </a:prstGeom>
          <a:noFill/>
        </p:spPr>
        <p:txBody>
          <a:bodyPr wrap="square" rtlCol="0">
            <a:spAutoFit/>
          </a:bodyPr>
          <a:lstStyle/>
          <a:p>
            <a:pPr lvl="0"/>
            <a:r>
              <a:rPr lang="en-US" sz="2400" b="1" dirty="0" smtClean="0">
                <a:solidFill>
                  <a:schemeClr val="accent5">
                    <a:lumMod val="75000"/>
                  </a:schemeClr>
                </a:solidFill>
              </a:rPr>
              <a:t>February 12</a:t>
            </a:r>
            <a:r>
              <a:rPr lang="en-US" sz="2400" b="1" baseline="30000" dirty="0" smtClean="0">
                <a:solidFill>
                  <a:schemeClr val="accent5">
                    <a:lumMod val="75000"/>
                  </a:schemeClr>
                </a:solidFill>
              </a:rPr>
              <a:t>th</a:t>
            </a:r>
            <a:r>
              <a:rPr lang="en-US" sz="2400" b="1" dirty="0" smtClean="0">
                <a:solidFill>
                  <a:schemeClr val="accent5">
                    <a:lumMod val="75000"/>
                  </a:schemeClr>
                </a:solidFill>
              </a:rPr>
              <a:t>, 2019 (Tue)</a:t>
            </a:r>
          </a:p>
          <a:p>
            <a:endParaRPr lang="en-US" sz="2400" b="1" dirty="0" smtClean="0">
              <a:solidFill>
                <a:schemeClr val="accent5">
                  <a:lumMod val="75000"/>
                </a:schemeClr>
              </a:solidFill>
            </a:endParaRPr>
          </a:p>
          <a:p>
            <a:r>
              <a:rPr lang="en-US" sz="2400" b="1" dirty="0" smtClean="0">
                <a:solidFill>
                  <a:schemeClr val="accent5">
                    <a:lumMod val="75000"/>
                  </a:schemeClr>
                </a:solidFill>
              </a:rPr>
              <a:t>March 13</a:t>
            </a:r>
            <a:r>
              <a:rPr lang="en-US" sz="2400" b="1" baseline="30000" dirty="0" smtClean="0">
                <a:solidFill>
                  <a:schemeClr val="accent5">
                    <a:lumMod val="75000"/>
                  </a:schemeClr>
                </a:solidFill>
              </a:rPr>
              <a:t>th</a:t>
            </a:r>
            <a:r>
              <a:rPr lang="en-US" sz="2400" b="1" dirty="0" smtClean="0">
                <a:solidFill>
                  <a:schemeClr val="accent5">
                    <a:lumMod val="75000"/>
                  </a:schemeClr>
                </a:solidFill>
              </a:rPr>
              <a:t>, 2019 (Wed)</a:t>
            </a:r>
            <a:endParaRPr lang="en-US" sz="2400" dirty="0" smtClean="0">
              <a:solidFill>
                <a:schemeClr val="accent5">
                  <a:lumMod val="75000"/>
                </a:schemeClr>
              </a:solidFill>
            </a:endParaRP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April 10</a:t>
            </a:r>
            <a:r>
              <a:rPr lang="en-US" sz="2400" b="1" baseline="30000" dirty="0" smtClean="0">
                <a:solidFill>
                  <a:schemeClr val="accent5">
                    <a:lumMod val="75000"/>
                  </a:schemeClr>
                </a:solidFill>
              </a:rPr>
              <a:t>th</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dirty="0" smtClean="0">
              <a:solidFill>
                <a:schemeClr val="accent5">
                  <a:lumMod val="75000"/>
                </a:schemeClr>
              </a:solidFill>
            </a:endParaRPr>
          </a:p>
          <a:p>
            <a:pPr lvl="0"/>
            <a:endParaRPr lang="en-US" sz="2400" b="1" dirty="0" smtClean="0">
              <a:solidFill>
                <a:schemeClr val="accent5">
                  <a:lumMod val="75000"/>
                </a:schemeClr>
              </a:solidFill>
            </a:endParaRPr>
          </a:p>
          <a:p>
            <a:pPr lvl="0"/>
            <a:r>
              <a:rPr lang="en-US" sz="2400" b="1" dirty="0" smtClean="0">
                <a:solidFill>
                  <a:schemeClr val="accent5">
                    <a:lumMod val="75000"/>
                  </a:schemeClr>
                </a:solidFill>
              </a:rPr>
              <a:t>May 21</a:t>
            </a:r>
            <a:r>
              <a:rPr lang="en-US" sz="2400" b="1" baseline="30000" dirty="0" smtClean="0">
                <a:solidFill>
                  <a:schemeClr val="accent5">
                    <a:lumMod val="75000"/>
                  </a:schemeClr>
                </a:solidFill>
              </a:rPr>
              <a:t>st</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b="1" dirty="0" smtClean="0">
              <a:solidFill>
                <a:schemeClr val="accent5">
                  <a:lumMod val="75000"/>
                </a:schemeClr>
              </a:solidFill>
            </a:endParaRPr>
          </a:p>
          <a:p>
            <a:pPr lvl="0"/>
            <a:endParaRPr lang="en-US" sz="2400" dirty="0" smtClean="0">
              <a:solidFill>
                <a:schemeClr val="accent5">
                  <a:lumMod val="75000"/>
                </a:schemeClr>
              </a:solidFill>
            </a:endParaRPr>
          </a:p>
          <a:p>
            <a:pPr lvl="0"/>
            <a:r>
              <a:rPr lang="en-US" sz="2400" b="1" dirty="0" smtClean="0">
                <a:solidFill>
                  <a:schemeClr val="accent5">
                    <a:lumMod val="75000"/>
                  </a:schemeClr>
                </a:solidFill>
              </a:rPr>
              <a:t>June 12</a:t>
            </a:r>
            <a:r>
              <a:rPr lang="en-US" sz="2400" b="1" baseline="30000" dirty="0" smtClean="0">
                <a:solidFill>
                  <a:schemeClr val="accent5">
                    <a:lumMod val="75000"/>
                  </a:schemeClr>
                </a:solidFill>
              </a:rPr>
              <a:t>th</a:t>
            </a:r>
            <a:r>
              <a:rPr lang="en-US" sz="2400" b="1" dirty="0" smtClean="0">
                <a:solidFill>
                  <a:schemeClr val="accent5">
                    <a:lumMod val="75000"/>
                  </a:schemeClr>
                </a:solidFill>
              </a:rPr>
              <a:t>, 2019</a:t>
            </a:r>
            <a:r>
              <a:rPr lang="en-US" sz="2400" b="1" dirty="0">
                <a:solidFill>
                  <a:schemeClr val="accent5">
                    <a:lumMod val="75000"/>
                  </a:schemeClr>
                </a:solidFill>
              </a:rPr>
              <a:t> (Wed)</a:t>
            </a:r>
            <a:endParaRPr lang="en-US" sz="2400" dirty="0">
              <a:solidFill>
                <a:schemeClr val="accent5">
                  <a:lumMod val="75000"/>
                </a:schemeClr>
              </a:solidFill>
            </a:endParaRPr>
          </a:p>
        </p:txBody>
      </p:sp>
    </p:spTree>
    <p:extLst>
      <p:ext uri="{BB962C8B-B14F-4D97-AF65-F5344CB8AC3E}">
        <p14:creationId xmlns:p14="http://schemas.microsoft.com/office/powerpoint/2010/main" val="238288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5601"/>
            <a:ext cx="8229600" cy="1143000"/>
          </a:xfrm>
        </p:spPr>
        <p:txBody>
          <a:bodyPr>
            <a:normAutofit fontScale="90000"/>
          </a:bodyPr>
          <a:lstStyle/>
          <a:p>
            <a:r>
              <a:rPr lang="en-US" sz="4400" dirty="0" smtClean="0">
                <a:solidFill>
                  <a:schemeClr val="accent1"/>
                </a:solidFill>
              </a:rPr>
              <a:t>Reminders: </a:t>
            </a:r>
            <a:r>
              <a:rPr lang="en-US" sz="4400" dirty="0" smtClean="0">
                <a:solidFill>
                  <a:srgbClr val="D67F00"/>
                </a:solidFill>
                <a:sym typeface="Wingdings" panose="05000000000000000000" pitchFamily="2" charset="2"/>
              </a:rPr>
              <a:t>Action Items</a:t>
            </a:r>
            <a:r>
              <a:rPr lang="en-US" dirty="0">
                <a:solidFill>
                  <a:srgbClr val="D67F00"/>
                </a:solidFill>
                <a:sym typeface="Wingdings" panose="05000000000000000000" pitchFamily="2" charset="2"/>
              </a:rPr>
              <a:t/>
            </a:r>
            <a:br>
              <a:rPr lang="en-US" dirty="0">
                <a:solidFill>
                  <a:srgbClr val="D67F00"/>
                </a:solidFill>
                <a:sym typeface="Wingdings" panose="05000000000000000000" pitchFamily="2" charset="2"/>
              </a:rPr>
            </a:br>
            <a:endParaRPr lang="en-US" dirty="0">
              <a:solidFill>
                <a:srgbClr val="D67F00"/>
              </a:solidFill>
            </a:endParaRPr>
          </a:p>
        </p:txBody>
      </p:sp>
      <p:sp>
        <p:nvSpPr>
          <p:cNvPr id="3" name="Content Placeholder 2"/>
          <p:cNvSpPr>
            <a:spLocks noGrp="1"/>
          </p:cNvSpPr>
          <p:nvPr>
            <p:ph idx="1"/>
          </p:nvPr>
        </p:nvSpPr>
        <p:spPr>
          <a:xfrm>
            <a:off x="-304800" y="1066800"/>
            <a:ext cx="6781800" cy="5759116"/>
          </a:xfrm>
        </p:spPr>
        <p:txBody>
          <a:bodyPr>
            <a:normAutofit/>
          </a:bodyPr>
          <a:lstStyle/>
          <a:p>
            <a:pPr marL="118872" indent="0">
              <a:buNone/>
            </a:pPr>
            <a:endParaRPr lang="en-US" dirty="0" smtClean="0">
              <a:solidFill>
                <a:srgbClr val="FF0000"/>
              </a:solidFill>
              <a:sym typeface="Wingdings" panose="05000000000000000000" pitchFamily="2" charset="2"/>
            </a:endParaRPr>
          </a:p>
          <a:p>
            <a:pPr lvl="1"/>
            <a:r>
              <a:rPr lang="en-US" b="1" dirty="0" smtClean="0">
                <a:sym typeface="Wingdings" panose="05000000000000000000" pitchFamily="2" charset="2"/>
              </a:rPr>
              <a:t>For schools: </a:t>
            </a:r>
          </a:p>
          <a:p>
            <a:pPr lvl="2"/>
            <a:r>
              <a:rPr lang="en-US" dirty="0" smtClean="0">
                <a:sym typeface="Wingdings" panose="05000000000000000000" pitchFamily="2" charset="2"/>
              </a:rPr>
              <a:t>Send rodeo requests to- </a:t>
            </a:r>
            <a:r>
              <a:rPr lang="en-US" dirty="0" smtClean="0">
                <a:sym typeface="Wingdings" panose="05000000000000000000" pitchFamily="2" charset="2"/>
                <a:hlinkClick r:id="rId3"/>
              </a:rPr>
              <a:t>saferoutes@Cupertino.org</a:t>
            </a:r>
            <a:endParaRPr lang="en-US" dirty="0" smtClean="0">
              <a:sym typeface="Wingdings" panose="05000000000000000000" pitchFamily="2" charset="2"/>
            </a:endParaRPr>
          </a:p>
          <a:p>
            <a:pPr lvl="2"/>
            <a:r>
              <a:rPr lang="en-US" dirty="0" smtClean="0">
                <a:sym typeface="Wingdings" panose="05000000000000000000" pitchFamily="2" charset="2"/>
              </a:rPr>
              <a:t>High Schools- please help distribute the WG applications to students in the Fall</a:t>
            </a:r>
          </a:p>
          <a:p>
            <a:pPr marL="457200" lvl="1" indent="0">
              <a:buNone/>
            </a:pPr>
            <a:endParaRPr lang="en-US" b="1" dirty="0" smtClean="0">
              <a:sym typeface="Wingdings" panose="05000000000000000000" pitchFamily="2" charset="2"/>
            </a:endParaRPr>
          </a:p>
          <a:p>
            <a:pPr lvl="1"/>
            <a:r>
              <a:rPr lang="en-US" b="1" dirty="0" smtClean="0">
                <a:sym typeface="Wingdings" panose="05000000000000000000" pitchFamily="2" charset="2"/>
              </a:rPr>
              <a:t>For everyone:</a:t>
            </a:r>
            <a:endParaRPr lang="en-US" dirty="0" smtClean="0">
              <a:sym typeface="Wingdings" panose="05000000000000000000" pitchFamily="2" charset="2"/>
            </a:endParaRPr>
          </a:p>
          <a:p>
            <a:pPr lvl="2"/>
            <a:r>
              <a:rPr lang="en-US" dirty="0" smtClean="0">
                <a:sym typeface="Wingdings" panose="05000000000000000000" pitchFamily="2" charset="2"/>
              </a:rPr>
              <a:t>Best contact for program is </a:t>
            </a:r>
            <a:r>
              <a:rPr lang="en-US" dirty="0" smtClean="0">
                <a:sym typeface="Wingdings" panose="05000000000000000000" pitchFamily="2" charset="2"/>
                <a:hlinkClick r:id="rId4"/>
              </a:rPr>
              <a:t>saferoutes@Cupertino.org </a:t>
            </a:r>
            <a:endParaRPr lang="en-US" dirty="0" smtClean="0">
              <a:sym typeface="Wingdings" panose="05000000000000000000" pitchFamily="2" charset="2"/>
            </a:endParaRPr>
          </a:p>
          <a:p>
            <a:pPr lvl="2"/>
            <a:endParaRPr lang="en-US" dirty="0" smtClean="0">
              <a:solidFill>
                <a:srgbClr val="FF0000"/>
              </a:solidFill>
              <a:sym typeface="Wingdings" panose="05000000000000000000" pitchFamily="2" charset="2"/>
            </a:endParaRPr>
          </a:p>
          <a:p>
            <a:pPr lvl="2"/>
            <a:endParaRPr lang="en-US" dirty="0" smtClean="0">
              <a:solidFill>
                <a:srgbClr val="FF0000"/>
              </a:solidFill>
              <a:sym typeface="Wingdings" panose="05000000000000000000" pitchFamily="2" charset="2"/>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5074" y="3200400"/>
            <a:ext cx="2252549" cy="3003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1534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13" y="4264133"/>
            <a:ext cx="3130223" cy="2347668"/>
          </a:xfrm>
          <a:prstGeom prst="rect">
            <a:avLst/>
          </a:prstGeom>
          <a:ln w="28575">
            <a:solidFill>
              <a:schemeClr val="tx1"/>
            </a:solidFill>
          </a:ln>
        </p:spPr>
      </p:pic>
      <p:sp>
        <p:nvSpPr>
          <p:cNvPr id="3" name="Title 2"/>
          <p:cNvSpPr>
            <a:spLocks noGrp="1"/>
          </p:cNvSpPr>
          <p:nvPr>
            <p:ph type="title"/>
          </p:nvPr>
        </p:nvSpPr>
        <p:spPr/>
        <p:txBody>
          <a:bodyPr>
            <a:normAutofit/>
          </a:bodyPr>
          <a:lstStyle/>
          <a:p>
            <a:r>
              <a:rPr lang="en-US" sz="3600" b="1" dirty="0" smtClean="0">
                <a:solidFill>
                  <a:schemeClr val="accent1"/>
                </a:solidFill>
              </a:rPr>
              <a:t>A Big </a:t>
            </a:r>
            <a:r>
              <a:rPr lang="en-US" sz="4400" b="1" dirty="0" smtClean="0">
                <a:solidFill>
                  <a:srgbClr val="D67F00"/>
                </a:solidFill>
              </a:rPr>
              <a:t>THANK YOU!!</a:t>
            </a:r>
            <a:endParaRPr lang="en-US" sz="4400" b="1" dirty="0">
              <a:solidFill>
                <a:srgbClr val="D67F00"/>
              </a:solidFill>
            </a:endParaRPr>
          </a:p>
        </p:txBody>
      </p:sp>
      <p:sp>
        <p:nvSpPr>
          <p:cNvPr id="2" name="Content Placeholder 1"/>
          <p:cNvSpPr>
            <a:spLocks noGrp="1"/>
          </p:cNvSpPr>
          <p:nvPr>
            <p:ph idx="1"/>
          </p:nvPr>
        </p:nvSpPr>
        <p:spPr>
          <a:xfrm>
            <a:off x="146050" y="1676400"/>
            <a:ext cx="5652633" cy="1556618"/>
          </a:xfrm>
        </p:spPr>
        <p:txBody>
          <a:bodyPr>
            <a:noAutofit/>
          </a:bodyPr>
          <a:lstStyle/>
          <a:p>
            <a:pPr marL="457200" lvl="1" indent="0">
              <a:buNone/>
            </a:pPr>
            <a:endParaRPr lang="en-US" sz="2400" dirty="0" smtClean="0">
              <a:solidFill>
                <a:schemeClr val="bg2">
                  <a:lumMod val="50000"/>
                </a:schemeClr>
              </a:solidFill>
            </a:endParaRPr>
          </a:p>
          <a:p>
            <a:pPr marL="457200" lvl="1" indent="0">
              <a:buNone/>
            </a:pPr>
            <a:endParaRPr lang="en-US" sz="3200" dirty="0" smtClean="0">
              <a:solidFill>
                <a:srgbClr val="0070C0"/>
              </a:solidFill>
            </a:endParaRPr>
          </a:p>
          <a:p>
            <a:endParaRPr lang="en-US" sz="3200" dirty="0" smtClean="0">
              <a:solidFill>
                <a:schemeClr val="tx1">
                  <a:lumMod val="50000"/>
                </a:schemeClr>
              </a:solidFill>
            </a:endParaRPr>
          </a:p>
          <a:p>
            <a:pPr lvl="1"/>
            <a:endParaRPr lang="en-US" sz="3200" dirty="0">
              <a:solidFill>
                <a:schemeClr val="tx1">
                  <a:lumMod val="50000"/>
                </a:schemeClr>
              </a:solidFill>
            </a:endParaRPr>
          </a:p>
        </p:txBody>
      </p:sp>
      <p:sp>
        <p:nvSpPr>
          <p:cNvPr id="5" name="AutoShape 2" descr="Image result for data collec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data collec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2989" y="3998941"/>
            <a:ext cx="3483811" cy="2612859"/>
          </a:xfrm>
          <a:prstGeom prst="rect">
            <a:avLst/>
          </a:prstGeom>
          <a:ln w="28575">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7385" y="3395776"/>
            <a:ext cx="3016841" cy="2262631"/>
          </a:xfrm>
          <a:prstGeom prst="rect">
            <a:avLst/>
          </a:prstGeom>
          <a:ln w="28575">
            <a:solidFill>
              <a:schemeClr val="tx1"/>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0579" y="458330"/>
            <a:ext cx="3403600" cy="2552700"/>
          </a:xfrm>
          <a:prstGeom prst="rect">
            <a:avLst/>
          </a:prstGeom>
          <a:ln w="28575">
            <a:solidFill>
              <a:schemeClr val="tx1"/>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893" y="1633360"/>
            <a:ext cx="2906643" cy="2179982"/>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8954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F0"/>
                </a:solidFill>
              </a:rPr>
              <a:t>Cupertino Safe Routes 2 School (SR2S)</a:t>
            </a:r>
            <a:endParaRPr lang="en-US" sz="3200" dirty="0">
              <a:solidFill>
                <a:srgbClr val="00B0F0"/>
              </a:solidFill>
            </a:endParaRPr>
          </a:p>
        </p:txBody>
      </p:sp>
      <p:sp>
        <p:nvSpPr>
          <p:cNvPr id="3" name="Content Placeholder 2"/>
          <p:cNvSpPr>
            <a:spLocks noGrp="1"/>
          </p:cNvSpPr>
          <p:nvPr>
            <p:ph idx="1"/>
          </p:nvPr>
        </p:nvSpPr>
        <p:spPr>
          <a:xfrm>
            <a:off x="457200" y="1600200"/>
            <a:ext cx="8229600" cy="4625609"/>
          </a:xfrm>
        </p:spPr>
        <p:txBody>
          <a:bodyPr>
            <a:normAutofit/>
          </a:bodyPr>
          <a:lstStyle/>
          <a:p>
            <a:pPr marL="118872" lvl="1" indent="0">
              <a:spcBef>
                <a:spcPts val="0"/>
              </a:spcBef>
              <a:buClr>
                <a:schemeClr val="accent1"/>
              </a:buClr>
              <a:buSzPct val="80000"/>
              <a:buNone/>
            </a:pPr>
            <a:r>
              <a:rPr lang="en-US" sz="4000" b="1" dirty="0" smtClean="0">
                <a:solidFill>
                  <a:srgbClr val="D67F00"/>
                </a:solidFill>
              </a:rPr>
              <a:t>Mission Statement: </a:t>
            </a:r>
            <a:r>
              <a:rPr lang="en-US" sz="3600" b="1" i="1" dirty="0" smtClean="0"/>
              <a:t>“Create </a:t>
            </a:r>
            <a:r>
              <a:rPr lang="en-US" sz="3600" b="1" i="1" dirty="0"/>
              <a:t>a safer environment for students and families in Cupertino to travel to and from school </a:t>
            </a:r>
            <a:r>
              <a:rPr lang="en-US" sz="3600" b="1" i="1" dirty="0" smtClean="0"/>
              <a:t>actively.”</a:t>
            </a:r>
            <a:endParaRPr lang="en-US" sz="3600" i="1" dirty="0">
              <a:solidFill>
                <a:schemeClr val="tx1">
                  <a:lumMod val="50000"/>
                </a:schemeClr>
              </a:solidFill>
            </a:endParaRPr>
          </a:p>
          <a:p>
            <a:pPr marL="118872" indent="0">
              <a:buNone/>
            </a:pP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 y="471568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43" y="4344911"/>
            <a:ext cx="2794000"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187" y="4439455"/>
            <a:ext cx="236220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572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52728"/>
          </a:xfrm>
        </p:spPr>
        <p:txBody>
          <a:bodyPr>
            <a:normAutofit/>
          </a:bodyPr>
          <a:lstStyle/>
          <a:p>
            <a:r>
              <a:rPr lang="en-US" sz="3200" b="1" dirty="0" smtClean="0">
                <a:solidFill>
                  <a:srgbClr val="00B0F0"/>
                </a:solidFill>
              </a:rPr>
              <a:t>‘FAQ’ from the Frontlines</a:t>
            </a:r>
            <a:endParaRPr lang="en-US" sz="3200" b="1" dirty="0">
              <a:solidFill>
                <a:srgbClr val="D67F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44359"/>
            <a:ext cx="2113970" cy="3108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43584" y="5477409"/>
            <a:ext cx="6655597"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t>David Stillman, Transportation Manager, City of Cupertino</a:t>
            </a:r>
          </a:p>
          <a:p>
            <a:endParaRPr lang="en-US" sz="2000" b="1"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92" y="5257800"/>
            <a:ext cx="1609344"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383" y="2384013"/>
            <a:ext cx="244847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7162" y="1744359"/>
            <a:ext cx="2211983" cy="2949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795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Plus/Delta Results</a:t>
            </a:r>
            <a:endParaRPr lang="en-US" dirty="0">
              <a:solidFill>
                <a:srgbClr val="D67F00"/>
              </a:solidFill>
            </a:endParaRPr>
          </a:p>
        </p:txBody>
      </p:sp>
      <p:sp>
        <p:nvSpPr>
          <p:cNvPr id="4" name="TextBox 3"/>
          <p:cNvSpPr txBox="1"/>
          <p:nvPr/>
        </p:nvSpPr>
        <p:spPr>
          <a:xfrm>
            <a:off x="228600" y="1524000"/>
            <a:ext cx="5029200" cy="4462760"/>
          </a:xfrm>
          <a:prstGeom prst="rect">
            <a:avLst/>
          </a:prstGeom>
          <a:noFill/>
        </p:spPr>
        <p:txBody>
          <a:bodyPr wrap="square" rtlCol="0">
            <a:spAutoFit/>
          </a:bodyPr>
          <a:lstStyle/>
          <a:p>
            <a:r>
              <a:rPr lang="en-US" sz="8000" dirty="0" smtClean="0">
                <a:solidFill>
                  <a:schemeClr val="accent5">
                    <a:lumMod val="75000"/>
                  </a:schemeClr>
                </a:solidFill>
              </a:rPr>
              <a:t>+</a:t>
            </a:r>
          </a:p>
          <a:p>
            <a:r>
              <a:rPr lang="en-US" sz="2400" dirty="0" smtClean="0"/>
              <a:t>What’s positive about the program?</a:t>
            </a:r>
          </a:p>
          <a:p>
            <a:r>
              <a:rPr lang="en-US" sz="2400" dirty="0" smtClean="0"/>
              <a:t>What do you want to see continue?</a:t>
            </a:r>
          </a:p>
          <a:p>
            <a:pPr marL="285750" indent="-285750">
              <a:buFont typeface="Arial" panose="020B0604020202020204" pitchFamily="34" charset="0"/>
              <a:buChar char="•"/>
            </a:pPr>
            <a:endParaRPr lang="en-US" dirty="0"/>
          </a:p>
          <a:p>
            <a:endParaRPr lang="en-US" dirty="0"/>
          </a:p>
          <a:p>
            <a:endParaRPr lang="en-US" sz="2400" dirty="0" smtClean="0">
              <a:solidFill>
                <a:srgbClr val="FF0000"/>
              </a:solidFill>
            </a:endParaRPr>
          </a:p>
          <a:p>
            <a:endParaRPr lang="en-US" sz="2400" dirty="0" smtClean="0"/>
          </a:p>
          <a:p>
            <a:r>
              <a:rPr lang="en-US" sz="2400" dirty="0" smtClean="0"/>
              <a:t>What needs changing?</a:t>
            </a:r>
          </a:p>
          <a:p>
            <a:r>
              <a:rPr lang="en-US" sz="2400" dirty="0"/>
              <a:t>What could be improved?</a:t>
            </a:r>
          </a:p>
          <a:p>
            <a:endParaRPr lang="en-US" sz="2400" dirty="0" smtClean="0"/>
          </a:p>
        </p:txBody>
      </p:sp>
      <p:sp>
        <p:nvSpPr>
          <p:cNvPr id="7" name="Isosceles Triangle 6"/>
          <p:cNvSpPr/>
          <p:nvPr/>
        </p:nvSpPr>
        <p:spPr>
          <a:xfrm>
            <a:off x="329381" y="4267200"/>
            <a:ext cx="508819" cy="454742"/>
          </a:xfrm>
          <a:prstGeom prst="triangl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00675" y="3267075"/>
            <a:ext cx="3581400" cy="2686050"/>
          </a:xfrm>
          <a:prstGeom prst="rect">
            <a:avLst/>
          </a:prstGeom>
          <a:ln w="381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4279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Plus/Delta Results</a:t>
            </a:r>
            <a:endParaRPr lang="en-US" dirty="0">
              <a:solidFill>
                <a:srgbClr val="D67F00"/>
              </a:solidFill>
            </a:endParaRPr>
          </a:p>
        </p:txBody>
      </p:sp>
      <p:sp>
        <p:nvSpPr>
          <p:cNvPr id="4" name="TextBox 3"/>
          <p:cNvSpPr txBox="1"/>
          <p:nvPr/>
        </p:nvSpPr>
        <p:spPr>
          <a:xfrm>
            <a:off x="228600" y="1524000"/>
            <a:ext cx="5029200" cy="1323439"/>
          </a:xfrm>
          <a:prstGeom prst="rect">
            <a:avLst/>
          </a:prstGeom>
          <a:noFill/>
        </p:spPr>
        <p:txBody>
          <a:bodyPr wrap="square" rtlCol="0">
            <a:spAutoFit/>
          </a:bodyPr>
          <a:lstStyle/>
          <a:p>
            <a:r>
              <a:rPr lang="en-US" sz="8000" dirty="0" smtClean="0">
                <a:solidFill>
                  <a:schemeClr val="accent5">
                    <a:lumMod val="75000"/>
                  </a:schemeClr>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00200"/>
            <a:ext cx="4419600" cy="5239657"/>
          </a:xfrm>
          <a:prstGeom prst="rect">
            <a:avLst/>
          </a:prstGeom>
        </p:spPr>
      </p:pic>
    </p:spTree>
    <p:extLst>
      <p:ext uri="{BB962C8B-B14F-4D97-AF65-F5344CB8AC3E}">
        <p14:creationId xmlns:p14="http://schemas.microsoft.com/office/powerpoint/2010/main" val="215650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Plus/Delta Results</a:t>
            </a:r>
            <a:endParaRPr lang="en-US" dirty="0">
              <a:solidFill>
                <a:srgbClr val="D67F00"/>
              </a:solidFill>
            </a:endParaRPr>
          </a:p>
        </p:txBody>
      </p:sp>
      <p:sp>
        <p:nvSpPr>
          <p:cNvPr id="7" name="Isosceles Triangle 6"/>
          <p:cNvSpPr/>
          <p:nvPr/>
        </p:nvSpPr>
        <p:spPr>
          <a:xfrm>
            <a:off x="313174" y="1981200"/>
            <a:ext cx="508819" cy="454742"/>
          </a:xfrm>
          <a:prstGeom prst="triangl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4620355" cy="5057984"/>
          </a:xfrm>
          <a:prstGeom prst="rect">
            <a:avLst/>
          </a:prstGeom>
        </p:spPr>
      </p:pic>
    </p:spTree>
    <p:extLst>
      <p:ext uri="{BB962C8B-B14F-4D97-AF65-F5344CB8AC3E}">
        <p14:creationId xmlns:p14="http://schemas.microsoft.com/office/powerpoint/2010/main" val="3911092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1138773"/>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p:txBody>
      </p:sp>
    </p:spTree>
    <p:extLst>
      <p:ext uri="{BB962C8B-B14F-4D97-AF65-F5344CB8AC3E}">
        <p14:creationId xmlns:p14="http://schemas.microsoft.com/office/powerpoint/2010/main" val="3786138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72"/>
            <a:ext cx="8229600" cy="1252728"/>
          </a:xfrm>
        </p:spPr>
        <p:txBody>
          <a:bodyPr>
            <a:normAutofit fontScale="90000"/>
          </a:bodyPr>
          <a:lstStyle/>
          <a:p>
            <a:r>
              <a:rPr lang="en-US" dirty="0" smtClean="0">
                <a:solidFill>
                  <a:srgbClr val="0070C0"/>
                </a:solidFill>
              </a:rPr>
              <a:t>Discussion Item: </a:t>
            </a:r>
            <a:r>
              <a:rPr lang="en-US" dirty="0" smtClean="0">
                <a:solidFill>
                  <a:srgbClr val="D67F00"/>
                </a:solidFill>
              </a:rPr>
              <a:t>Model Safe Routes to School Program: Palo Alto</a:t>
            </a:r>
            <a:endParaRPr lang="en-US" dirty="0">
              <a:solidFill>
                <a:srgbClr val="D67F00"/>
              </a:solidFill>
            </a:endParaRPr>
          </a:p>
        </p:txBody>
      </p:sp>
      <p:sp>
        <p:nvSpPr>
          <p:cNvPr id="6" name="TextBox 5"/>
          <p:cNvSpPr txBox="1"/>
          <p:nvPr/>
        </p:nvSpPr>
        <p:spPr>
          <a:xfrm>
            <a:off x="1" y="2590800"/>
            <a:ext cx="9143999" cy="1569660"/>
          </a:xfrm>
          <a:prstGeom prst="rect">
            <a:avLst/>
          </a:prstGeom>
          <a:noFill/>
        </p:spPr>
        <p:txBody>
          <a:bodyPr wrap="square" rtlCol="0">
            <a:spAutoFit/>
          </a:bodyPr>
          <a:lstStyle/>
          <a:p>
            <a:pPr algn="ctr"/>
            <a:r>
              <a:rPr lang="en-US" sz="4000" dirty="0" smtClean="0">
                <a:solidFill>
                  <a:schemeClr val="accent1">
                    <a:lumMod val="75000"/>
                  </a:schemeClr>
                </a:solidFill>
              </a:rPr>
              <a:t>6 </a:t>
            </a:r>
            <a:r>
              <a:rPr lang="en-US" sz="4000" dirty="0" err="1" smtClean="0">
                <a:solidFill>
                  <a:schemeClr val="accent1">
                    <a:lumMod val="75000"/>
                  </a:schemeClr>
                </a:solidFill>
              </a:rPr>
              <a:t>Es</a:t>
            </a:r>
            <a:r>
              <a:rPr lang="en-US" sz="4000" dirty="0" smtClean="0">
                <a:solidFill>
                  <a:schemeClr val="accent1">
                    <a:lumMod val="75000"/>
                  </a:schemeClr>
                </a:solidFill>
              </a:rPr>
              <a:t>:</a:t>
            </a:r>
          </a:p>
          <a:p>
            <a:pPr algn="ctr"/>
            <a:endParaRPr lang="en-US" sz="2800" dirty="0" smtClean="0">
              <a:solidFill>
                <a:schemeClr val="accent1">
                  <a:lumMod val="75000"/>
                </a:schemeClr>
              </a:solidFill>
            </a:endParaRPr>
          </a:p>
          <a:p>
            <a:pPr algn="ctr"/>
            <a:r>
              <a:rPr lang="en-US" sz="2800" dirty="0" smtClean="0">
                <a:solidFill>
                  <a:schemeClr val="accent1">
                    <a:lumMod val="75000"/>
                  </a:schemeClr>
                </a:solidFill>
              </a:rPr>
              <a:t>Engineering</a:t>
            </a:r>
          </a:p>
        </p:txBody>
      </p:sp>
    </p:spTree>
    <p:extLst>
      <p:ext uri="{BB962C8B-B14F-4D97-AF65-F5344CB8AC3E}">
        <p14:creationId xmlns:p14="http://schemas.microsoft.com/office/powerpoint/2010/main" val="2600091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6">
      <a:dk1>
        <a:sysClr val="windowText" lastClr="000000"/>
      </a:dk1>
      <a:lt1>
        <a:srgbClr val="DDDBD8"/>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B050"/>
      </a:hlink>
      <a:folHlink>
        <a:srgbClr val="85DFD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19643</TotalTime>
  <Words>1603</Words>
  <Application>Microsoft Office PowerPoint</Application>
  <PresentationFormat>On-screen Show (4:3)</PresentationFormat>
  <Paragraphs>273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Corbel</vt:lpstr>
      <vt:lpstr>Palatino Linotype</vt:lpstr>
      <vt:lpstr>Wingdings</vt:lpstr>
      <vt:lpstr>Wingdings 2</vt:lpstr>
      <vt:lpstr>Wingdings 3</vt:lpstr>
      <vt:lpstr>Module</vt:lpstr>
      <vt:lpstr>Cupertino SafeRoutes2School  Moving beyond improving infrastructure to change behavior</vt:lpstr>
      <vt:lpstr>Cupertino SR2S: Welcome Fall!</vt:lpstr>
      <vt:lpstr>Cupertino Safe Routes 2 School (SR2S)</vt:lpstr>
      <vt:lpstr>‘FAQ’ from the Frontlines</vt:lpstr>
      <vt:lpstr>Discussion Item: Plus/Delta Results</vt:lpstr>
      <vt:lpstr>Discussion Item: Plus/Delta Results</vt:lpstr>
      <vt:lpstr>Discussion Item: Plus/Delta Results</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Model Safe Routes to School Program: Palo Alto</vt:lpstr>
      <vt:lpstr>Discussion Item: Crossing Flags</vt:lpstr>
      <vt:lpstr>Discussion Item: Crossing Flags</vt:lpstr>
      <vt:lpstr>Discussion Item: Crossing Flags</vt:lpstr>
      <vt:lpstr>Discussion Item: Crossing Flags</vt:lpstr>
      <vt:lpstr>Upcoming Events:</vt:lpstr>
      <vt:lpstr>Working Group Meeting Dates:</vt:lpstr>
      <vt:lpstr>Reminders: Action Items </vt:lpstr>
      <vt:lpstr>A Big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Cooke</dc:creator>
  <cp:lastModifiedBy>Cherie Walkowiak</cp:lastModifiedBy>
  <cp:revision>700</cp:revision>
  <dcterms:created xsi:type="dcterms:W3CDTF">2015-04-06T20:40:46Z</dcterms:created>
  <dcterms:modified xsi:type="dcterms:W3CDTF">2018-10-25T16:16:53Z</dcterms:modified>
</cp:coreProperties>
</file>