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sldIdLst>
    <p:sldId id="256" r:id="rId2"/>
    <p:sldId id="398" r:id="rId3"/>
    <p:sldId id="469" r:id="rId4"/>
    <p:sldId id="376" r:id="rId5"/>
    <p:sldId id="510" r:id="rId6"/>
    <p:sldId id="523" r:id="rId7"/>
    <p:sldId id="525" r:id="rId8"/>
    <p:sldId id="520" r:id="rId9"/>
    <p:sldId id="530" r:id="rId10"/>
    <p:sldId id="540" r:id="rId11"/>
    <p:sldId id="516" r:id="rId12"/>
    <p:sldId id="551" r:id="rId13"/>
    <p:sldId id="552" r:id="rId14"/>
    <p:sldId id="514" r:id="rId15"/>
    <p:sldId id="500" r:id="rId16"/>
    <p:sldId id="485" r:id="rId17"/>
    <p:sldId id="328" r:id="rId18"/>
    <p:sldId id="289" r:id="rId19"/>
    <p:sldId id="46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ie Walkowiak" initials="CW" lastIdx="1" clrIdx="0">
    <p:extLst>
      <p:ext uri="{19B8F6BF-5375-455C-9EA6-DF929625EA0E}">
        <p15:presenceInfo xmlns:p15="http://schemas.microsoft.com/office/powerpoint/2012/main" userId="S-1-5-21-433336875-621505198-634672238-147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F00"/>
    <a:srgbClr val="25A325"/>
    <a:srgbClr val="17892D"/>
    <a:srgbClr val="FF6699"/>
    <a:srgbClr val="FF9900"/>
    <a:srgbClr val="3B8E12"/>
    <a:srgbClr val="CCCC00"/>
    <a:srgbClr val="808080"/>
    <a:srgbClr val="8CCEAF"/>
    <a:srgbClr val="D7E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494" autoAdjust="0"/>
  </p:normalViewPr>
  <p:slideViewPr>
    <p:cSldViewPr>
      <p:cViewPr varScale="1">
        <p:scale>
          <a:sx n="81" d="100"/>
          <a:sy n="81" d="100"/>
        </p:scale>
        <p:origin x="1578" y="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23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3FA2C0-31D8-4516-B25E-674069EF0089}" type="datetimeFigureOut">
              <a:rPr lang="en-US" smtClean="0"/>
              <a:t>12/3/2018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AA000-C8B9-4EDF-A931-F50A4538F25D}" type="slidenum">
              <a:rPr lang="en-US" smtClean="0"/>
              <a:t>‹#›</a:t>
            </a:fld>
            <a:endParaRPr lang="en-US"/>
          </a:p>
        </p:txBody>
      </p:sp>
      <p:sp>
        <p:nvSpPr>
          <p:cNvPr id="8" name="Notes Placeholder 7"/>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6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a:t>
            </a:fld>
            <a:endParaRPr lang="en-US"/>
          </a:p>
        </p:txBody>
      </p:sp>
    </p:spTree>
    <p:extLst>
      <p:ext uri="{BB962C8B-B14F-4D97-AF65-F5344CB8AC3E}">
        <p14:creationId xmlns:p14="http://schemas.microsoft.com/office/powerpoint/2010/main" val="421831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10</a:t>
            </a:fld>
            <a:endParaRPr lang="en-US"/>
          </a:p>
        </p:txBody>
      </p:sp>
    </p:spTree>
    <p:extLst>
      <p:ext uri="{BB962C8B-B14F-4D97-AF65-F5344CB8AC3E}">
        <p14:creationId xmlns:p14="http://schemas.microsoft.com/office/powerpoint/2010/main" val="45894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11</a:t>
            </a:fld>
            <a:endParaRPr lang="en-US"/>
          </a:p>
        </p:txBody>
      </p:sp>
    </p:spTree>
    <p:extLst>
      <p:ext uri="{BB962C8B-B14F-4D97-AF65-F5344CB8AC3E}">
        <p14:creationId xmlns:p14="http://schemas.microsoft.com/office/powerpoint/2010/main" val="233146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 new date for our</a:t>
            </a:r>
            <a:r>
              <a:rPr lang="en-US" baseline="0" dirty="0" smtClean="0"/>
              <a:t> Bike Fest. The last week in October conflicts with Halloween activities and is late in the month.</a:t>
            </a:r>
          </a:p>
          <a:p>
            <a:endParaRPr lang="en-US" baseline="0" dirty="0" smtClean="0"/>
          </a:p>
          <a:p>
            <a:r>
              <a:rPr lang="en-US" baseline="0" dirty="0" smtClean="0"/>
              <a:t>Do we want to tie our Fall Bike Fest to International Walk to School Day?</a:t>
            </a:r>
          </a:p>
        </p:txBody>
      </p:sp>
      <p:sp>
        <p:nvSpPr>
          <p:cNvPr id="4" name="Slide Number Placeholder 3"/>
          <p:cNvSpPr>
            <a:spLocks noGrp="1"/>
          </p:cNvSpPr>
          <p:nvPr>
            <p:ph type="sldNum" sz="quarter" idx="10"/>
          </p:nvPr>
        </p:nvSpPr>
        <p:spPr/>
        <p:txBody>
          <a:bodyPr/>
          <a:lstStyle/>
          <a:p>
            <a:fld id="{FFFAA000-C8B9-4EDF-A931-F50A4538F25D}" type="slidenum">
              <a:rPr lang="en-US" smtClean="0"/>
              <a:t>12</a:t>
            </a:fld>
            <a:endParaRPr lang="en-US"/>
          </a:p>
        </p:txBody>
      </p:sp>
    </p:spTree>
    <p:extLst>
      <p:ext uri="{BB962C8B-B14F-4D97-AF65-F5344CB8AC3E}">
        <p14:creationId xmlns:p14="http://schemas.microsoft.com/office/powerpoint/2010/main" val="197527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 new date for our</a:t>
            </a:r>
            <a:r>
              <a:rPr lang="en-US" baseline="0" dirty="0" smtClean="0"/>
              <a:t> Bike Fest. The last week in October conflicts with Halloween activities and is late in the month.</a:t>
            </a:r>
          </a:p>
          <a:p>
            <a:endParaRPr lang="en-US" baseline="0" dirty="0" smtClean="0"/>
          </a:p>
          <a:p>
            <a:r>
              <a:rPr lang="en-US" baseline="0" dirty="0" smtClean="0"/>
              <a:t>Do we want to tie our Fall Bike Fest to International Walk to School Day?</a:t>
            </a:r>
          </a:p>
        </p:txBody>
      </p:sp>
      <p:sp>
        <p:nvSpPr>
          <p:cNvPr id="4" name="Slide Number Placeholder 3"/>
          <p:cNvSpPr>
            <a:spLocks noGrp="1"/>
          </p:cNvSpPr>
          <p:nvPr>
            <p:ph type="sldNum" sz="quarter" idx="10"/>
          </p:nvPr>
        </p:nvSpPr>
        <p:spPr/>
        <p:txBody>
          <a:bodyPr/>
          <a:lstStyle/>
          <a:p>
            <a:fld id="{FFFAA000-C8B9-4EDF-A931-F50A4538F25D}" type="slidenum">
              <a:rPr lang="en-US" smtClean="0"/>
              <a:t>13</a:t>
            </a:fld>
            <a:endParaRPr lang="en-US"/>
          </a:p>
        </p:txBody>
      </p:sp>
    </p:spTree>
    <p:extLst>
      <p:ext uri="{BB962C8B-B14F-4D97-AF65-F5344CB8AC3E}">
        <p14:creationId xmlns:p14="http://schemas.microsoft.com/office/powerpoint/2010/main" val="416462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14</a:t>
            </a:fld>
            <a:endParaRPr lang="en-US"/>
          </a:p>
        </p:txBody>
      </p:sp>
    </p:spTree>
    <p:extLst>
      <p:ext uri="{BB962C8B-B14F-4D97-AF65-F5344CB8AC3E}">
        <p14:creationId xmlns:p14="http://schemas.microsoft.com/office/powerpoint/2010/main" val="28489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summer, we piloted two free, 3-hour family bike workshop at the YMCA. The workshop included:</a:t>
            </a:r>
          </a:p>
          <a:p>
            <a:pPr marL="171450" indent="-171450">
              <a:buFontTx/>
              <a:buChar char="-"/>
            </a:pPr>
            <a:r>
              <a:rPr lang="en-US" dirty="0" smtClean="0"/>
              <a:t>Helmet fit</a:t>
            </a:r>
          </a:p>
          <a:p>
            <a:pPr marL="171450" indent="-171450">
              <a:buFontTx/>
              <a:buChar char="-"/>
            </a:pPr>
            <a:r>
              <a:rPr lang="en-US" dirty="0" smtClean="0"/>
              <a:t>Bike ABC quick check</a:t>
            </a:r>
          </a:p>
          <a:p>
            <a:pPr marL="171450" indent="-171450">
              <a:buFontTx/>
              <a:buChar char="-"/>
            </a:pPr>
            <a:r>
              <a:rPr lang="en-US" dirty="0" smtClean="0"/>
              <a:t>In-class presentation (vehicular cyclist movie about rules of the road)</a:t>
            </a:r>
          </a:p>
          <a:p>
            <a:pPr marL="171450" indent="-171450">
              <a:buFontTx/>
              <a:buChar char="-"/>
            </a:pPr>
            <a:r>
              <a:rPr lang="en-US" dirty="0" smtClean="0"/>
              <a:t>Parking lot skills assessment</a:t>
            </a:r>
          </a:p>
          <a:p>
            <a:pPr marL="171450" indent="-171450">
              <a:buFontTx/>
              <a:buChar char="-"/>
            </a:pPr>
            <a:r>
              <a:rPr lang="en-US" dirty="0" smtClean="0"/>
              <a:t>In-road</a:t>
            </a:r>
            <a:r>
              <a:rPr lang="en-US" baseline="0" dirty="0" smtClean="0"/>
              <a:t> </a:t>
            </a:r>
            <a:r>
              <a:rPr lang="en-US" dirty="0" smtClean="0"/>
              <a:t>Intersection practice</a:t>
            </a:r>
          </a:p>
          <a:p>
            <a:pPr marL="171450" indent="-171450">
              <a:buFontTx/>
              <a:buChar char="-"/>
            </a:pPr>
            <a:r>
              <a:rPr lang="en-US" dirty="0" smtClean="0"/>
              <a:t>Family bike ride</a:t>
            </a:r>
          </a:p>
          <a:p>
            <a:pPr marL="0" indent="0">
              <a:buFontTx/>
              <a:buNone/>
            </a:pPr>
            <a:endParaRPr lang="en-US" dirty="0" smtClean="0"/>
          </a:p>
          <a:p>
            <a:r>
              <a:rPr lang="en-US" dirty="0" smtClean="0"/>
              <a:t>The workshops were well attended and well received, but it was tricky to have such a wide range of ages all at once, and I would change the in-class portion. I’d like to institutionalize summer cycling workshops,</a:t>
            </a:r>
            <a:r>
              <a:rPr lang="en-US" baseline="0" dirty="0" smtClean="0"/>
              <a:t> and </a:t>
            </a:r>
            <a:r>
              <a:rPr lang="en-US" dirty="0" smtClean="0"/>
              <a:t>want to let you know what I’m thinking and get your input.</a:t>
            </a:r>
            <a:endParaRPr lang="en-US" baseline="0" dirty="0" smtClean="0"/>
          </a:p>
          <a:p>
            <a:endParaRPr lang="en-US" baseline="0" dirty="0" smtClean="0"/>
          </a:p>
          <a:p>
            <a:r>
              <a:rPr lang="en-US" baseline="0" dirty="0" smtClean="0"/>
              <a:t>Wheel Kids is an organization out of Palo Alto that offers Summer Middle School Bike Skills workshops in Palo Alto, Menlo Park, San Mateo, and Los Gatos. The course is aimed at riding 6</a:t>
            </a:r>
            <a:r>
              <a:rPr lang="en-US" baseline="30000" dirty="0" smtClean="0"/>
              <a:t>th</a:t>
            </a:r>
            <a:r>
              <a:rPr lang="en-US" baseline="0" dirty="0" smtClean="0"/>
              <a:t> and 7tn graders for several reasons:</a:t>
            </a:r>
          </a:p>
          <a:p>
            <a:r>
              <a:rPr lang="en-US" baseline="0" dirty="0" smtClean="0"/>
              <a:t>- Middle school is typically farther away from home than neighborhood elementary schools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 grade school, kids often ride with mom or dad. Middle schoolers are more likely to start biking independently, so more than every, they need to know the rules of the road and how to conduct themselves without adult supervision.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structure is slightly different than the one we piloted over the summer. It’s 4.5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45 min in-class presentation (slide show)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45 minute blacktop skills/assessment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2.5 hour street riding</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further practice skills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Lunch break included)</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My daughter took this course in Palo Alto the summer before 6</a:t>
            </a:r>
            <a:r>
              <a:rPr lang="en-US" baseline="30000" dirty="0" smtClean="0"/>
              <a:t>th</a:t>
            </a:r>
            <a:r>
              <a:rPr lang="en-US" baseline="0" dirty="0" smtClean="0"/>
              <a:t> grade, and I was very impressed with the program, and would highly recommend it for any middle </a:t>
            </a:r>
            <a:r>
              <a:rPr lang="en-US" baseline="0" dirty="0" err="1" smtClean="0"/>
              <a:t>schooler</a:t>
            </a:r>
            <a:r>
              <a:rPr lang="en-US" baseline="0" dirty="0" smtClean="0"/>
              <a:t>.</a:t>
            </a:r>
          </a:p>
          <a:p>
            <a:pPr marL="0" indent="0">
              <a:buFontTx/>
              <a:buNone/>
            </a:pPr>
            <a:endParaRPr lang="en-US" dirty="0" smtClean="0"/>
          </a:p>
          <a:p>
            <a:pPr marL="0" indent="0">
              <a:buFontTx/>
              <a:buNone/>
            </a:pPr>
            <a:r>
              <a:rPr lang="en-US" dirty="0" smtClean="0"/>
              <a:t>As I work to </a:t>
            </a:r>
            <a:r>
              <a:rPr lang="en-US" baseline="0" dirty="0" smtClean="0"/>
              <a:t>implement a summer cycling workshop in Cupertino, I want to make sure I am targeting the proper audience.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Qs:</a:t>
            </a:r>
          </a:p>
          <a:p>
            <a:pPr marL="0" indent="0">
              <a:buFontTx/>
              <a:buNone/>
            </a:pPr>
            <a:r>
              <a:rPr lang="en-US" dirty="0" smtClean="0"/>
              <a:t>-</a:t>
            </a:r>
            <a:r>
              <a:rPr lang="en-US" baseline="0" dirty="0" smtClean="0"/>
              <a:t> Middle Schools or other?</a:t>
            </a:r>
          </a:p>
          <a:p>
            <a:pPr marL="0" indent="0">
              <a:buFontTx/>
              <a:buNone/>
            </a:pPr>
            <a:r>
              <a:rPr lang="en-US" baseline="0" dirty="0" smtClean="0"/>
              <a:t>- </a:t>
            </a:r>
            <a:r>
              <a:rPr lang="en-US" dirty="0" smtClean="0"/>
              <a:t>Charge?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15</a:t>
            </a:fld>
            <a:endParaRPr lang="en-US"/>
          </a:p>
        </p:txBody>
      </p:sp>
    </p:spTree>
    <p:extLst>
      <p:ext uri="{BB962C8B-B14F-4D97-AF65-F5344CB8AC3E}">
        <p14:creationId xmlns:p14="http://schemas.microsoft.com/office/powerpoint/2010/main" val="277861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16</a:t>
            </a:fld>
            <a:endParaRPr lang="en-US"/>
          </a:p>
        </p:txBody>
      </p:sp>
    </p:spTree>
    <p:extLst>
      <p:ext uri="{BB962C8B-B14F-4D97-AF65-F5344CB8AC3E}">
        <p14:creationId xmlns:p14="http://schemas.microsoft.com/office/powerpoint/2010/main" val="422629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17</a:t>
            </a:fld>
            <a:endParaRPr lang="en-US"/>
          </a:p>
        </p:txBody>
      </p:sp>
    </p:spTree>
    <p:extLst>
      <p:ext uri="{BB962C8B-B14F-4D97-AF65-F5344CB8AC3E}">
        <p14:creationId xmlns:p14="http://schemas.microsoft.com/office/powerpoint/2010/main" val="305558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Thank</a:t>
            </a:r>
            <a:r>
              <a:rPr lang="en-US" baseline="0" dirty="0" smtClean="0"/>
              <a:t> you all for coming.</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18</a:t>
            </a:fld>
            <a:endParaRPr lang="en-US"/>
          </a:p>
        </p:txBody>
      </p:sp>
    </p:spTree>
    <p:extLst>
      <p:ext uri="{BB962C8B-B14F-4D97-AF65-F5344CB8AC3E}">
        <p14:creationId xmlns:p14="http://schemas.microsoft.com/office/powerpoint/2010/main" val="297234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19</a:t>
            </a:fld>
            <a:endParaRPr lang="en-US"/>
          </a:p>
        </p:txBody>
      </p:sp>
    </p:spTree>
    <p:extLst>
      <p:ext uri="{BB962C8B-B14F-4D97-AF65-F5344CB8AC3E}">
        <p14:creationId xmlns:p14="http://schemas.microsoft.com/office/powerpoint/2010/main" val="27549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all members introduce themselves- especially new members</a:t>
            </a:r>
          </a:p>
          <a:p>
            <a:endParaRPr lang="en-US" dirty="0" smtClean="0"/>
          </a:p>
          <a:p>
            <a:r>
              <a:rPr lang="en-US" dirty="0" smtClean="0"/>
              <a:t>As I put each agenda together for our Working</a:t>
            </a:r>
            <a:r>
              <a:rPr lang="en-US" baseline="0" dirty="0" smtClean="0"/>
              <a:t> Group meetings, I always strive to include items that are relevant and interesting to the group. I realize that what might be interesting to a parent or high school volunteer might be different that what a school or district staff member would want to discuss. So I would love to hear from you what types of discussions you would like to see on our agendas. Maybe it’s to hear what other schools are doing. Maybe you want a time to collaborate on new Safe Routes to School offerings.</a:t>
            </a:r>
          </a:p>
          <a:p>
            <a:endParaRPr lang="en-US" baseline="0" dirty="0" smtClean="0"/>
          </a:p>
          <a:p>
            <a:r>
              <a:rPr lang="en-US" baseline="0" dirty="0" smtClean="0"/>
              <a:t>Please introduce yourself to the group with…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a:t>
            </a:fld>
            <a:endParaRPr lang="en-US"/>
          </a:p>
        </p:txBody>
      </p:sp>
    </p:spTree>
    <p:extLst>
      <p:ext uri="{BB962C8B-B14F-4D97-AF65-F5344CB8AC3E}">
        <p14:creationId xmlns:p14="http://schemas.microsoft.com/office/powerpoint/2010/main" val="75178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Re-emphasize</a:t>
            </a:r>
            <a:r>
              <a:rPr lang="en-US" baseline="0" dirty="0" smtClean="0"/>
              <a:t> our mission statement</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3</a:t>
            </a:fld>
            <a:endParaRPr lang="en-US"/>
          </a:p>
        </p:txBody>
      </p:sp>
    </p:spTree>
    <p:extLst>
      <p:ext uri="{BB962C8B-B14F-4D97-AF65-F5344CB8AC3E}">
        <p14:creationId xmlns:p14="http://schemas.microsoft.com/office/powerpoint/2010/main" val="318270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time in our meeting to speak </a:t>
            </a:r>
            <a:r>
              <a:rPr lang="en-US" baseline="0" dirty="0" smtClean="0"/>
              <a:t>with a Cupertino civil engineer. Today we have Transportation Manager David Stillman here to give us an update on City projects and to answer any of the group’s questions.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FAA000-C8B9-4EDF-A931-F50A4538F25D}" type="slidenum">
              <a:rPr lang="en-US" smtClean="0"/>
              <a:t>4</a:t>
            </a:fld>
            <a:endParaRPr lang="en-US"/>
          </a:p>
        </p:txBody>
      </p:sp>
    </p:spTree>
    <p:extLst>
      <p:ext uri="{BB962C8B-B14F-4D97-AF65-F5344CB8AC3E}">
        <p14:creationId xmlns:p14="http://schemas.microsoft.com/office/powerpoint/2010/main" val="267271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5</a:t>
            </a:fld>
            <a:endParaRPr lang="en-US"/>
          </a:p>
        </p:txBody>
      </p:sp>
    </p:spTree>
    <p:extLst>
      <p:ext uri="{BB962C8B-B14F-4D97-AF65-F5344CB8AC3E}">
        <p14:creationId xmlns:p14="http://schemas.microsoft.com/office/powerpoint/2010/main" val="362076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6</a:t>
            </a:fld>
            <a:endParaRPr lang="en-US"/>
          </a:p>
        </p:txBody>
      </p:sp>
    </p:spTree>
    <p:extLst>
      <p:ext uri="{BB962C8B-B14F-4D97-AF65-F5344CB8AC3E}">
        <p14:creationId xmlns:p14="http://schemas.microsoft.com/office/powerpoint/2010/main" val="35362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7</a:t>
            </a:fld>
            <a:endParaRPr lang="en-US"/>
          </a:p>
        </p:txBody>
      </p:sp>
    </p:spTree>
    <p:extLst>
      <p:ext uri="{BB962C8B-B14F-4D97-AF65-F5344CB8AC3E}">
        <p14:creationId xmlns:p14="http://schemas.microsoft.com/office/powerpoint/2010/main" val="136178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8</a:t>
            </a:fld>
            <a:endParaRPr lang="en-US"/>
          </a:p>
        </p:txBody>
      </p:sp>
    </p:spTree>
    <p:extLst>
      <p:ext uri="{BB962C8B-B14F-4D97-AF65-F5344CB8AC3E}">
        <p14:creationId xmlns:p14="http://schemas.microsoft.com/office/powerpoint/2010/main" val="192984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Bike Fest was a great success,</a:t>
            </a:r>
            <a:r>
              <a:rPr lang="en-US" baseline="0" dirty="0" smtClean="0"/>
              <a:t> thanks to all our partners:</a:t>
            </a:r>
          </a:p>
          <a:p>
            <a:r>
              <a:rPr lang="en-US" baseline="0" dirty="0" smtClean="0"/>
              <a:t>Bicycle Pedestrian Commission: created the flyer, helped publicize, ran the registration booth and blender bike, led the bike rides, and helped clean up</a:t>
            </a:r>
          </a:p>
          <a:p>
            <a:r>
              <a:rPr lang="en-US" baseline="0" dirty="0" smtClean="0"/>
              <a:t>Walk Bike Cupertino: helped advertise the event, and ensured a proper helmet fit for riders</a:t>
            </a:r>
          </a:p>
          <a:p>
            <a:r>
              <a:rPr lang="en-US" baseline="0" dirty="0" smtClean="0"/>
              <a:t>High School Volunteers: helped setup, supervised bike parking, ran the snack table and bike decorating booth</a:t>
            </a:r>
          </a:p>
          <a:p>
            <a:r>
              <a:rPr lang="en-US" baseline="0" dirty="0" smtClean="0"/>
              <a:t>Girl Scout Troop 60657: did face painting</a:t>
            </a:r>
          </a:p>
          <a:p>
            <a:r>
              <a:rPr lang="en-US" baseline="0" dirty="0" smtClean="0"/>
              <a:t>Mike’s Bike’s: </a:t>
            </a:r>
            <a:r>
              <a:rPr lang="en-US" baseline="0" dirty="0" err="1" smtClean="0"/>
              <a:t>eBike</a:t>
            </a:r>
            <a:r>
              <a:rPr lang="en-US" baseline="0" dirty="0" smtClean="0"/>
              <a:t> demo</a:t>
            </a:r>
          </a:p>
          <a:p>
            <a:r>
              <a:rPr lang="en-US" baseline="0" dirty="0" smtClean="0"/>
              <a:t>Calabazas Cyclery: bike tune-ups</a:t>
            </a:r>
          </a:p>
          <a:p>
            <a:r>
              <a:rPr lang="en-US" baseline="0" dirty="0" smtClean="0"/>
              <a:t>Safe Moves: last but certainly not least - Bike Rodeo</a:t>
            </a:r>
          </a:p>
          <a:p>
            <a:r>
              <a:rPr lang="en-US" dirty="0" smtClean="0"/>
              <a:t>Tacos el </a:t>
            </a:r>
            <a:r>
              <a:rPr lang="en-US" dirty="0" err="1" smtClean="0"/>
              <a:t>Rufles</a:t>
            </a:r>
            <a:r>
              <a:rPr lang="en-US" dirty="0" smtClean="0"/>
              <a:t>: lunch</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9</a:t>
            </a:fld>
            <a:endParaRPr lang="en-US"/>
          </a:p>
        </p:txBody>
      </p:sp>
    </p:spTree>
    <p:extLst>
      <p:ext uri="{BB962C8B-B14F-4D97-AF65-F5344CB8AC3E}">
        <p14:creationId xmlns:p14="http://schemas.microsoft.com/office/powerpoint/2010/main" val="256288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375297-FFE4-4EF1-A703-3CAA39C31322}"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375297-FFE4-4EF1-A703-3CAA39C3132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375297-FFE4-4EF1-A703-3CAA39C31322}"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375297-FFE4-4EF1-A703-3CAA39C31322}"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5297-FFE4-4EF1-A703-3CAA39C31322}"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375297-FFE4-4EF1-A703-3CAA39C31322}"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65E8-3EA3-41CD-9029-5AA572F5A8F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E375297-FFE4-4EF1-A703-3CAA39C31322}" type="datetimeFigureOut">
              <a:rPr lang="en-US" smtClean="0"/>
              <a:t>12/3/2018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5E365E8-3EA3-41CD-9029-5AA572F5A8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E375297-FFE4-4EF1-A703-3CAA39C31322}" type="datetimeFigureOut">
              <a:rPr lang="en-US" smtClean="0"/>
              <a:t>12/3/2018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5E365E8-3EA3-41CD-9029-5AA572F5A8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upertino.org/SafeRoutes/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aferoutes@Cupertin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 y="271380"/>
            <a:ext cx="8153400" cy="1780108"/>
          </a:xfrm>
        </p:spPr>
        <p:txBody>
          <a:bodyPr>
            <a:normAutofit/>
          </a:bodyPr>
          <a:lstStyle/>
          <a:p>
            <a:r>
              <a:rPr lang="en-US" sz="4900" b="1" dirty="0" smtClean="0">
                <a:solidFill>
                  <a:schemeClr val="tx1"/>
                </a:solidFill>
              </a:rPr>
              <a:t>Cupertino</a:t>
            </a:r>
            <a:r>
              <a:rPr lang="en-US" sz="4900" b="1" dirty="0" smtClean="0">
                <a:solidFill>
                  <a:schemeClr val="bg1"/>
                </a:solidFill>
              </a:rPr>
              <a:t> </a:t>
            </a:r>
            <a:r>
              <a:rPr lang="en-US" sz="4900" b="1" dirty="0" smtClean="0">
                <a:solidFill>
                  <a:schemeClr val="tx1"/>
                </a:solidFill>
              </a:rPr>
              <a:t>SafeRoutes</a:t>
            </a:r>
            <a:r>
              <a:rPr lang="en-US" sz="4900" b="1" dirty="0" smtClean="0">
                <a:solidFill>
                  <a:srgbClr val="D67F00"/>
                </a:solidFill>
              </a:rPr>
              <a:t>2</a:t>
            </a:r>
            <a:r>
              <a:rPr lang="en-US" sz="4900" b="1" dirty="0" smtClean="0">
                <a:solidFill>
                  <a:schemeClr val="tx1"/>
                </a:solidFill>
              </a:rPr>
              <a:t>School </a:t>
            </a:r>
            <a:r>
              <a:rPr lang="en-US" sz="4900" dirty="0" smtClean="0">
                <a:solidFill>
                  <a:schemeClr val="tx1"/>
                </a:solidFill>
              </a:rPr>
              <a:t/>
            </a:r>
            <a:br>
              <a:rPr lang="en-US" sz="4900" dirty="0" smtClean="0">
                <a:solidFill>
                  <a:schemeClr val="tx1"/>
                </a:solidFill>
              </a:rPr>
            </a:br>
            <a:r>
              <a:rPr lang="en-US" sz="3300" b="1" i="1" dirty="0" smtClean="0">
                <a:solidFill>
                  <a:srgbClr val="00B0F0"/>
                </a:solidFill>
              </a:rPr>
              <a:t>Moving beyond improving infrastructure to change behavior</a:t>
            </a:r>
            <a:endParaRPr lang="en-US" sz="3300" b="1" i="1" dirty="0">
              <a:solidFill>
                <a:srgbClr val="00B0F0"/>
              </a:solidFill>
            </a:endParaRPr>
          </a:p>
        </p:txBody>
      </p:sp>
      <p:sp>
        <p:nvSpPr>
          <p:cNvPr id="3" name="Subtitle 2"/>
          <p:cNvSpPr>
            <a:spLocks noGrp="1"/>
          </p:cNvSpPr>
          <p:nvPr>
            <p:ph type="subTitle" idx="1"/>
          </p:nvPr>
        </p:nvSpPr>
        <p:spPr>
          <a:xfrm>
            <a:off x="161471" y="3308576"/>
            <a:ext cx="3429000" cy="838200"/>
          </a:xfrm>
        </p:spPr>
        <p:txBody>
          <a:bodyPr>
            <a:noAutofit/>
          </a:bodyPr>
          <a:lstStyle/>
          <a:p>
            <a:r>
              <a:rPr lang="en-US" sz="2800" b="1" dirty="0" smtClean="0">
                <a:solidFill>
                  <a:srgbClr val="25A325"/>
                </a:solidFill>
              </a:rPr>
              <a:t>Nov 14</a:t>
            </a:r>
            <a:r>
              <a:rPr lang="en-US" sz="2800" b="1" baseline="30000" dirty="0" smtClean="0">
                <a:solidFill>
                  <a:srgbClr val="25A325"/>
                </a:solidFill>
              </a:rPr>
              <a:t>th</a:t>
            </a:r>
            <a:r>
              <a:rPr lang="en-US" sz="2800" b="1" dirty="0" smtClean="0">
                <a:solidFill>
                  <a:srgbClr val="25A325"/>
                </a:solidFill>
              </a:rPr>
              <a:t> , 2018</a:t>
            </a:r>
          </a:p>
          <a:p>
            <a:r>
              <a:rPr lang="en-US" sz="2800" b="1" dirty="0" smtClean="0">
                <a:solidFill>
                  <a:srgbClr val="25A325"/>
                </a:solidFill>
              </a:rPr>
              <a:t>Working Group Meeting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03864"/>
            <a:ext cx="182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378843"/>
            <a:ext cx="1278636" cy="127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378843"/>
            <a:ext cx="1249882" cy="1256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487" y="5270514"/>
            <a:ext cx="1803400"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732" y="2139949"/>
            <a:ext cx="4164310" cy="2438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2913" y="1841498"/>
            <a:ext cx="1403704" cy="3035302"/>
          </a:xfrm>
          <a:prstGeom prst="rect">
            <a:avLst/>
          </a:prstGeom>
        </p:spPr>
      </p:pic>
    </p:spTree>
    <p:extLst>
      <p:ext uri="{BB962C8B-B14F-4D97-AF65-F5344CB8AC3E}">
        <p14:creationId xmlns:p14="http://schemas.microsoft.com/office/powerpoint/2010/main" val="1967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3293209"/>
          </a:xfrm>
          <a:prstGeom prst="rect">
            <a:avLst/>
          </a:prstGeom>
          <a:noFill/>
        </p:spPr>
        <p:txBody>
          <a:bodyPr wrap="square" rtlCol="0">
            <a:spAutoFit/>
          </a:bodyPr>
          <a:lstStyle/>
          <a:p>
            <a:pPr algn="ctr"/>
            <a:r>
              <a:rPr lang="en-US" sz="4000" dirty="0">
                <a:solidFill>
                  <a:schemeClr val="accent1">
                    <a:lumMod val="75000"/>
                  </a:schemeClr>
                </a:solidFill>
              </a:rPr>
              <a:t>High School Applicants</a:t>
            </a:r>
          </a:p>
          <a:p>
            <a:pPr algn="ctr"/>
            <a:endParaRPr lang="en-US" sz="2800" dirty="0" smtClean="0">
              <a:solidFill>
                <a:schemeClr val="accent1">
                  <a:lumMod val="75000"/>
                </a:schemeClr>
              </a:solidFill>
            </a:endParaRPr>
          </a:p>
          <a:p>
            <a:r>
              <a:rPr lang="en-US" sz="2800" dirty="0">
                <a:solidFill>
                  <a:schemeClr val="accent1">
                    <a:lumMod val="75000"/>
                  </a:schemeClr>
                </a:solidFill>
              </a:rPr>
              <a:t>	</a:t>
            </a:r>
            <a:r>
              <a:rPr lang="en-US" sz="2800" dirty="0" smtClean="0">
                <a:solidFill>
                  <a:schemeClr val="accent1">
                    <a:lumMod val="75000"/>
                  </a:schemeClr>
                </a:solidFill>
              </a:rPr>
              <a:t>Cupertino: 2 students</a:t>
            </a:r>
          </a:p>
          <a:p>
            <a:endParaRPr lang="en-US" sz="2800" dirty="0">
              <a:solidFill>
                <a:schemeClr val="accent1">
                  <a:lumMod val="75000"/>
                </a:schemeClr>
              </a:solidFill>
            </a:endParaRPr>
          </a:p>
          <a:p>
            <a:r>
              <a:rPr lang="en-US" sz="2800" dirty="0" smtClean="0">
                <a:solidFill>
                  <a:schemeClr val="accent1">
                    <a:lumMod val="75000"/>
                  </a:schemeClr>
                </a:solidFill>
              </a:rPr>
              <a:t>	Homestead: 2 students</a:t>
            </a:r>
          </a:p>
          <a:p>
            <a:endParaRPr lang="en-US" sz="2800" dirty="0">
              <a:solidFill>
                <a:schemeClr val="accent1">
                  <a:lumMod val="75000"/>
                </a:schemeClr>
              </a:solidFill>
            </a:endParaRPr>
          </a:p>
          <a:p>
            <a:r>
              <a:rPr lang="en-US" sz="2800" dirty="0" smtClean="0">
                <a:solidFill>
                  <a:schemeClr val="accent1">
                    <a:lumMod val="75000"/>
                  </a:schemeClr>
                </a:solidFill>
              </a:rPr>
              <a:t>	Monta Vista: 1 student</a:t>
            </a:r>
          </a:p>
        </p:txBody>
      </p:sp>
    </p:spTree>
    <p:extLst>
      <p:ext uri="{BB962C8B-B14F-4D97-AF65-F5344CB8AC3E}">
        <p14:creationId xmlns:p14="http://schemas.microsoft.com/office/powerpoint/2010/main" val="300451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685801" y="1828800"/>
            <a:ext cx="7772400" cy="4093428"/>
          </a:xfrm>
          <a:prstGeom prst="rect">
            <a:avLst/>
          </a:prstGeom>
          <a:noFill/>
        </p:spPr>
        <p:txBody>
          <a:bodyPr wrap="square" rtlCol="0">
            <a:spAutoFit/>
          </a:bodyPr>
          <a:lstStyle/>
          <a:p>
            <a:pPr algn="ctr"/>
            <a:r>
              <a:rPr lang="en-US" sz="4000" dirty="0">
                <a:solidFill>
                  <a:schemeClr val="accent1">
                    <a:lumMod val="75000"/>
                  </a:schemeClr>
                </a:solidFill>
              </a:rPr>
              <a:t>Fall Travel </a:t>
            </a:r>
            <a:r>
              <a:rPr lang="en-US" sz="4000" dirty="0" smtClean="0">
                <a:solidFill>
                  <a:schemeClr val="accent1">
                    <a:lumMod val="75000"/>
                  </a:schemeClr>
                </a:solidFill>
              </a:rPr>
              <a:t>Tallies</a:t>
            </a:r>
          </a:p>
          <a:p>
            <a:pPr algn="ctr"/>
            <a:endParaRPr lang="en-US" sz="4000" dirty="0">
              <a:solidFill>
                <a:schemeClr val="accent1">
                  <a:lumMod val="75000"/>
                </a:schemeClr>
              </a:solidFill>
            </a:endParaRPr>
          </a:p>
          <a:p>
            <a:pPr algn="ctr"/>
            <a:endParaRPr lang="en-US" sz="4000" dirty="0" smtClean="0">
              <a:solidFill>
                <a:schemeClr val="accent1">
                  <a:lumMod val="75000"/>
                </a:schemeClr>
              </a:solidFill>
            </a:endParaRPr>
          </a:p>
          <a:p>
            <a:pPr algn="ctr"/>
            <a:r>
              <a:rPr lang="en-US" sz="2800" dirty="0" smtClean="0">
                <a:solidFill>
                  <a:schemeClr val="accent1">
                    <a:lumMod val="75000"/>
                  </a:schemeClr>
                </a:solidFill>
              </a:rPr>
              <a:t>Summary presentation will be uploaded here when finalized:</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hlinkClick r:id="rId3"/>
              </a:rPr>
              <a:t>www.Cupertino.org/SafeRoutes/data</a:t>
            </a:r>
            <a:endParaRPr lang="en-US" sz="2800" dirty="0" smtClean="0">
              <a:solidFill>
                <a:schemeClr val="accent1">
                  <a:lumMod val="75000"/>
                </a:schemeClr>
              </a:solidFill>
            </a:endParaRPr>
          </a:p>
          <a:p>
            <a:pPr algn="ctr"/>
            <a:endParaRPr lang="en-US" sz="2800" dirty="0">
              <a:solidFill>
                <a:schemeClr val="accent1">
                  <a:lumMod val="75000"/>
                </a:schemeClr>
              </a:solidFill>
            </a:endParaRPr>
          </a:p>
        </p:txBody>
      </p:sp>
    </p:spTree>
    <p:extLst>
      <p:ext uri="{BB962C8B-B14F-4D97-AF65-F5344CB8AC3E}">
        <p14:creationId xmlns:p14="http://schemas.microsoft.com/office/powerpoint/2010/main" val="2579346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a:solidFill>
                  <a:srgbClr val="D67F00"/>
                </a:solidFill>
              </a:rPr>
              <a:t>Next Year’s Dates </a:t>
            </a:r>
          </a:p>
        </p:txBody>
      </p:sp>
      <p:sp>
        <p:nvSpPr>
          <p:cNvPr id="6" name="TextBox 5"/>
          <p:cNvSpPr txBox="1"/>
          <p:nvPr/>
        </p:nvSpPr>
        <p:spPr>
          <a:xfrm>
            <a:off x="0" y="1828800"/>
            <a:ext cx="9144001" cy="1754326"/>
          </a:xfrm>
          <a:prstGeom prst="rect">
            <a:avLst/>
          </a:prstGeom>
          <a:noFill/>
        </p:spPr>
        <p:txBody>
          <a:bodyPr wrap="square" rtlCol="0">
            <a:spAutoFit/>
          </a:bodyPr>
          <a:lstStyle/>
          <a:p>
            <a:pPr algn="ctr"/>
            <a:r>
              <a:rPr lang="en-US" sz="4000" dirty="0" smtClean="0">
                <a:solidFill>
                  <a:schemeClr val="accent1">
                    <a:lumMod val="75000"/>
                  </a:schemeClr>
                </a:solidFill>
              </a:rPr>
              <a:t>Bike Fest 2019 and beyond</a:t>
            </a:r>
          </a:p>
          <a:p>
            <a:pPr algn="ctr"/>
            <a:endParaRPr lang="en-US" sz="4000" dirty="0">
              <a:solidFill>
                <a:schemeClr val="accent1">
                  <a:lumMod val="75000"/>
                </a:schemeClr>
              </a:solidFill>
            </a:endParaRP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3200400"/>
            <a:ext cx="3885235" cy="2915340"/>
          </a:xfrm>
          <a:prstGeom prst="rect">
            <a:avLst/>
          </a:prstGeom>
          <a:ln w="38100">
            <a:solidFill>
              <a:schemeClr val="tx1"/>
            </a:solidFill>
          </a:ln>
          <a:effectLst>
            <a:outerShdw blurRad="50800" dist="38100" dir="2700000" algn="tl" rotWithShape="0">
              <a:prstClr val="black">
                <a:alpha val="40000"/>
              </a:prstClr>
            </a:outerShdw>
          </a:effectLst>
        </p:spPr>
      </p:pic>
      <p:sp>
        <p:nvSpPr>
          <p:cNvPr id="4" name="TextBox 3"/>
          <p:cNvSpPr txBox="1"/>
          <p:nvPr/>
        </p:nvSpPr>
        <p:spPr>
          <a:xfrm>
            <a:off x="152400" y="2743200"/>
            <a:ext cx="4952999" cy="3416320"/>
          </a:xfrm>
          <a:prstGeom prst="rect">
            <a:avLst/>
          </a:prstGeom>
          <a:noFill/>
        </p:spPr>
        <p:txBody>
          <a:bodyPr wrap="square" rtlCol="0">
            <a:spAutoFit/>
          </a:bodyPr>
          <a:lstStyle/>
          <a:p>
            <a:r>
              <a:rPr lang="en-US" sz="2400" b="1" dirty="0" smtClean="0">
                <a:solidFill>
                  <a:srgbClr val="0070C0"/>
                </a:solidFill>
              </a:rPr>
              <a:t>Considerations</a:t>
            </a:r>
            <a:r>
              <a:rPr lang="en-US" sz="2400" dirty="0" smtClean="0">
                <a:solidFill>
                  <a:srgbClr val="0070C0"/>
                </a:solidFill>
              </a:rPr>
              <a:t>:</a:t>
            </a:r>
          </a:p>
          <a:p>
            <a:pPr marL="285750" indent="-285750">
              <a:buFont typeface="Arial" panose="020B0604020202020204" pitchFamily="34" charset="0"/>
              <a:buChar char="•"/>
            </a:pPr>
            <a:r>
              <a:rPr lang="en-US" sz="2400" dirty="0" smtClean="0">
                <a:solidFill>
                  <a:srgbClr val="0070C0"/>
                </a:solidFill>
              </a:rPr>
              <a:t>4</a:t>
            </a:r>
            <a:r>
              <a:rPr lang="en-US" sz="2400" baseline="30000" dirty="0" smtClean="0">
                <a:solidFill>
                  <a:srgbClr val="0070C0"/>
                </a:solidFill>
              </a:rPr>
              <a:t>th</a:t>
            </a:r>
            <a:r>
              <a:rPr lang="en-US" sz="2400" dirty="0" smtClean="0">
                <a:solidFill>
                  <a:srgbClr val="0070C0"/>
                </a:solidFill>
              </a:rPr>
              <a:t> week in Oct: Halloween</a:t>
            </a:r>
          </a:p>
          <a:p>
            <a:pPr marL="285750" indent="-285750">
              <a:buFont typeface="Arial" panose="020B0604020202020204" pitchFamily="34" charset="0"/>
              <a:buChar char="•"/>
            </a:pPr>
            <a:r>
              <a:rPr lang="en-US" sz="2400" dirty="0" smtClean="0">
                <a:solidFill>
                  <a:srgbClr val="0070C0"/>
                </a:solidFill>
              </a:rPr>
              <a:t>3</a:t>
            </a:r>
            <a:r>
              <a:rPr lang="en-US" sz="2400" baseline="30000" dirty="0" smtClean="0">
                <a:solidFill>
                  <a:srgbClr val="0070C0"/>
                </a:solidFill>
              </a:rPr>
              <a:t>rd</a:t>
            </a:r>
            <a:r>
              <a:rPr lang="en-US" sz="2400" dirty="0" smtClean="0">
                <a:solidFill>
                  <a:srgbClr val="0070C0"/>
                </a:solidFill>
              </a:rPr>
              <a:t> week in Oct: still late in month</a:t>
            </a:r>
          </a:p>
          <a:p>
            <a:pPr marL="285750" indent="-285750">
              <a:buFont typeface="Arial" panose="020B0604020202020204" pitchFamily="34" charset="0"/>
              <a:buChar char="•"/>
            </a:pPr>
            <a:r>
              <a:rPr lang="en-US" sz="2400" dirty="0">
                <a:solidFill>
                  <a:srgbClr val="0070C0"/>
                </a:solidFill>
              </a:rPr>
              <a:t>International Walk to School Day typically 2</a:t>
            </a:r>
            <a:r>
              <a:rPr lang="en-US" sz="2400" baseline="30000" dirty="0">
                <a:solidFill>
                  <a:srgbClr val="0070C0"/>
                </a:solidFill>
              </a:rPr>
              <a:t>nd</a:t>
            </a:r>
            <a:r>
              <a:rPr lang="en-US" sz="2400" dirty="0">
                <a:solidFill>
                  <a:srgbClr val="0070C0"/>
                </a:solidFill>
              </a:rPr>
              <a:t> week in Oct. This year, Oct </a:t>
            </a:r>
            <a:r>
              <a:rPr lang="en-US" sz="2400" dirty="0" smtClean="0">
                <a:solidFill>
                  <a:srgbClr val="0070C0"/>
                </a:solidFill>
              </a:rPr>
              <a:t>2</a:t>
            </a:r>
            <a:endParaRPr lang="en-US" sz="2400" dirty="0">
              <a:solidFill>
                <a:srgbClr val="0070C0"/>
              </a:solidFill>
            </a:endParaRPr>
          </a:p>
          <a:p>
            <a:pPr marL="285750" indent="-285750">
              <a:buFont typeface="Arial" panose="020B0604020202020204" pitchFamily="34" charset="0"/>
              <a:buChar char="•"/>
            </a:pPr>
            <a:r>
              <a:rPr lang="en-US" sz="2400" dirty="0" smtClean="0">
                <a:solidFill>
                  <a:srgbClr val="0070C0"/>
                </a:solidFill>
              </a:rPr>
              <a:t>2</a:t>
            </a:r>
            <a:r>
              <a:rPr lang="en-US" sz="2400" baseline="30000" dirty="0" smtClean="0">
                <a:solidFill>
                  <a:srgbClr val="0070C0"/>
                </a:solidFill>
              </a:rPr>
              <a:t>nd</a:t>
            </a:r>
            <a:r>
              <a:rPr lang="en-US" sz="2400" dirty="0" smtClean="0">
                <a:solidFill>
                  <a:srgbClr val="0070C0"/>
                </a:solidFill>
              </a:rPr>
              <a:t> week in Oct: Diwali</a:t>
            </a:r>
          </a:p>
          <a:p>
            <a:pPr marL="285750" indent="-285750">
              <a:buFont typeface="Arial" panose="020B0604020202020204" pitchFamily="34" charset="0"/>
              <a:buChar char="•"/>
            </a:pPr>
            <a:r>
              <a:rPr lang="en-US" sz="2400" dirty="0" smtClean="0">
                <a:solidFill>
                  <a:srgbClr val="0070C0"/>
                </a:solidFill>
              </a:rPr>
              <a:t>1</a:t>
            </a:r>
            <a:r>
              <a:rPr lang="en-US" sz="2400" baseline="30000" dirty="0" smtClean="0">
                <a:solidFill>
                  <a:srgbClr val="0070C0"/>
                </a:solidFill>
              </a:rPr>
              <a:t>st</a:t>
            </a:r>
            <a:r>
              <a:rPr lang="en-US" sz="2400" dirty="0" smtClean="0">
                <a:solidFill>
                  <a:srgbClr val="0070C0"/>
                </a:solidFill>
              </a:rPr>
              <a:t> week in Oct: Cherie’s birthday</a:t>
            </a:r>
          </a:p>
          <a:p>
            <a:pPr marL="285750" indent="-285750">
              <a:buFont typeface="Arial" panose="020B0604020202020204" pitchFamily="34" charset="0"/>
              <a:buChar char="•"/>
            </a:pPr>
            <a:r>
              <a:rPr lang="en-US" sz="2400" dirty="0" smtClean="0">
                <a:solidFill>
                  <a:srgbClr val="0070C0"/>
                </a:solidFill>
              </a:rPr>
              <a:t>4</a:t>
            </a:r>
            <a:r>
              <a:rPr lang="en-US" sz="2400" baseline="30000" dirty="0" smtClean="0">
                <a:solidFill>
                  <a:srgbClr val="0070C0"/>
                </a:solidFill>
              </a:rPr>
              <a:t>th</a:t>
            </a:r>
            <a:r>
              <a:rPr lang="en-US" sz="2400" dirty="0" smtClean="0">
                <a:solidFill>
                  <a:srgbClr val="0070C0"/>
                </a:solidFill>
              </a:rPr>
              <a:t> week in Sept: no conflicts</a:t>
            </a:r>
          </a:p>
        </p:txBody>
      </p:sp>
    </p:spTree>
    <p:extLst>
      <p:ext uri="{BB962C8B-B14F-4D97-AF65-F5344CB8AC3E}">
        <p14:creationId xmlns:p14="http://schemas.microsoft.com/office/powerpoint/2010/main" val="8530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a:solidFill>
                  <a:srgbClr val="D67F00"/>
                </a:solidFill>
              </a:rPr>
              <a:t>Next Year’s Dates </a:t>
            </a:r>
          </a:p>
        </p:txBody>
      </p:sp>
      <p:sp>
        <p:nvSpPr>
          <p:cNvPr id="6" name="TextBox 5"/>
          <p:cNvSpPr txBox="1"/>
          <p:nvPr/>
        </p:nvSpPr>
        <p:spPr>
          <a:xfrm>
            <a:off x="0" y="1828800"/>
            <a:ext cx="9144001" cy="1754326"/>
          </a:xfrm>
          <a:prstGeom prst="rect">
            <a:avLst/>
          </a:prstGeom>
          <a:noFill/>
        </p:spPr>
        <p:txBody>
          <a:bodyPr wrap="square" rtlCol="0">
            <a:spAutoFit/>
          </a:bodyPr>
          <a:lstStyle/>
          <a:p>
            <a:pPr algn="ctr"/>
            <a:r>
              <a:rPr lang="en-US" sz="4000" dirty="0" smtClean="0">
                <a:solidFill>
                  <a:schemeClr val="accent1">
                    <a:lumMod val="75000"/>
                  </a:schemeClr>
                </a:solidFill>
              </a:rPr>
              <a:t>Bike Fest 2019 and beyond</a:t>
            </a:r>
          </a:p>
          <a:p>
            <a:pPr algn="ctr"/>
            <a:endParaRPr lang="en-US" sz="4000" dirty="0">
              <a:solidFill>
                <a:schemeClr val="accent1">
                  <a:lumMod val="75000"/>
                </a:schemeClr>
              </a:solidFill>
            </a:endParaRP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3200400"/>
            <a:ext cx="3885235" cy="2915340"/>
          </a:xfrm>
          <a:prstGeom prst="rect">
            <a:avLst/>
          </a:prstGeom>
          <a:ln w="38100">
            <a:solidFill>
              <a:schemeClr val="tx1"/>
            </a:solidFill>
          </a:ln>
          <a:effectLst>
            <a:outerShdw blurRad="50800" dist="38100" dir="2700000" algn="tl" rotWithShape="0">
              <a:prstClr val="black">
                <a:alpha val="40000"/>
              </a:prstClr>
            </a:outerShdw>
          </a:effectLst>
        </p:spPr>
      </p:pic>
      <p:sp>
        <p:nvSpPr>
          <p:cNvPr id="4" name="TextBox 3"/>
          <p:cNvSpPr txBox="1"/>
          <p:nvPr/>
        </p:nvSpPr>
        <p:spPr>
          <a:xfrm>
            <a:off x="152400" y="2743200"/>
            <a:ext cx="4952999" cy="1569660"/>
          </a:xfrm>
          <a:prstGeom prst="rect">
            <a:avLst/>
          </a:prstGeom>
          <a:noFill/>
        </p:spPr>
        <p:txBody>
          <a:bodyPr wrap="square" rtlCol="0">
            <a:spAutoFit/>
          </a:bodyPr>
          <a:lstStyle/>
          <a:p>
            <a:r>
              <a:rPr lang="en-US" sz="2400" b="1" dirty="0" smtClean="0">
                <a:solidFill>
                  <a:srgbClr val="0070C0"/>
                </a:solidFill>
              </a:rPr>
              <a:t>Questions</a:t>
            </a:r>
            <a:r>
              <a:rPr lang="en-US" sz="2400" dirty="0" smtClean="0">
                <a:solidFill>
                  <a:srgbClr val="0070C0"/>
                </a:solidFill>
              </a:rPr>
              <a:t>:</a:t>
            </a:r>
          </a:p>
          <a:p>
            <a:pPr marL="285750" indent="-285750">
              <a:buFont typeface="Arial" panose="020B0604020202020204" pitchFamily="34" charset="0"/>
              <a:buChar char="•"/>
            </a:pPr>
            <a:r>
              <a:rPr lang="en-US" sz="2400" dirty="0" smtClean="0">
                <a:solidFill>
                  <a:srgbClr val="0070C0"/>
                </a:solidFill>
              </a:rPr>
              <a:t>Tie to International Walk to School Day?</a:t>
            </a:r>
          </a:p>
          <a:p>
            <a:pPr marL="285750" indent="-285750">
              <a:buFont typeface="Arial" panose="020B0604020202020204" pitchFamily="34" charset="0"/>
              <a:buChar char="•"/>
            </a:pPr>
            <a:r>
              <a:rPr lang="en-US" sz="2400" dirty="0" smtClean="0">
                <a:solidFill>
                  <a:srgbClr val="0070C0"/>
                </a:solidFill>
              </a:rPr>
              <a:t>Or move to September</a:t>
            </a:r>
          </a:p>
        </p:txBody>
      </p:sp>
    </p:spTree>
    <p:extLst>
      <p:ext uri="{BB962C8B-B14F-4D97-AF65-F5344CB8AC3E}">
        <p14:creationId xmlns:p14="http://schemas.microsoft.com/office/powerpoint/2010/main" val="94904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a:solidFill>
                  <a:srgbClr val="D67F00"/>
                </a:solidFill>
              </a:rPr>
              <a:t>Next Year’s Dates</a:t>
            </a:r>
          </a:p>
        </p:txBody>
      </p:sp>
      <p:sp>
        <p:nvSpPr>
          <p:cNvPr id="6" name="TextBox 5"/>
          <p:cNvSpPr txBox="1"/>
          <p:nvPr/>
        </p:nvSpPr>
        <p:spPr>
          <a:xfrm>
            <a:off x="1" y="1828800"/>
            <a:ext cx="9144000" cy="707886"/>
          </a:xfrm>
          <a:prstGeom prst="rect">
            <a:avLst/>
          </a:prstGeom>
          <a:noFill/>
        </p:spPr>
        <p:txBody>
          <a:bodyPr wrap="square" rtlCol="0">
            <a:spAutoFit/>
          </a:bodyPr>
          <a:lstStyle/>
          <a:p>
            <a:pPr algn="ctr"/>
            <a:r>
              <a:rPr lang="en-US" sz="4000" dirty="0" smtClean="0">
                <a:solidFill>
                  <a:schemeClr val="accent1">
                    <a:lumMod val="75000"/>
                  </a:schemeClr>
                </a:solidFill>
              </a:rPr>
              <a:t>Working Group Meetings 2019/20</a:t>
            </a:r>
            <a:endParaRPr lang="en-US" sz="2800" dirty="0" smtClean="0">
              <a:solidFill>
                <a:schemeClr val="accent1">
                  <a:lumMod val="75000"/>
                </a:schemeClr>
              </a:solidFill>
            </a:endParaRPr>
          </a:p>
        </p:txBody>
      </p:sp>
      <p:sp>
        <p:nvSpPr>
          <p:cNvPr id="3" name="TextBox 2"/>
          <p:cNvSpPr txBox="1"/>
          <p:nvPr/>
        </p:nvSpPr>
        <p:spPr>
          <a:xfrm>
            <a:off x="685800" y="3200400"/>
            <a:ext cx="6934200" cy="2554545"/>
          </a:xfrm>
          <a:prstGeom prst="rect">
            <a:avLst/>
          </a:prstGeom>
          <a:noFill/>
        </p:spPr>
        <p:txBody>
          <a:bodyPr wrap="square" rtlCol="0">
            <a:spAutoFit/>
          </a:bodyPr>
          <a:lstStyle/>
          <a:p>
            <a:r>
              <a:rPr lang="en-US" sz="3200" b="1" dirty="0">
                <a:solidFill>
                  <a:srgbClr val="0070C0"/>
                </a:solidFill>
              </a:rPr>
              <a:t>Considerations</a:t>
            </a:r>
            <a:r>
              <a:rPr lang="en-US" sz="3200" dirty="0">
                <a:solidFill>
                  <a:srgbClr val="0070C0"/>
                </a:solidFill>
              </a:rPr>
              <a:t>:</a:t>
            </a:r>
          </a:p>
          <a:p>
            <a:pPr marL="285750" indent="-285750">
              <a:buFont typeface="Arial" panose="020B0604020202020204" pitchFamily="34" charset="0"/>
              <a:buChar char="•"/>
            </a:pPr>
            <a:r>
              <a:rPr lang="en-US" sz="3200" dirty="0" smtClean="0">
                <a:solidFill>
                  <a:srgbClr val="0070C0"/>
                </a:solidFill>
              </a:rPr>
              <a:t>BPC</a:t>
            </a:r>
            <a:endParaRPr lang="en-US" sz="3200" dirty="0">
              <a:solidFill>
                <a:srgbClr val="0070C0"/>
              </a:solidFill>
            </a:endParaRPr>
          </a:p>
          <a:p>
            <a:pPr marL="285750" indent="-285750">
              <a:buFont typeface="Arial" panose="020B0604020202020204" pitchFamily="34" charset="0"/>
              <a:buChar char="•"/>
            </a:pPr>
            <a:r>
              <a:rPr lang="en-US" sz="3200" dirty="0" smtClean="0">
                <a:solidFill>
                  <a:srgbClr val="0070C0"/>
                </a:solidFill>
              </a:rPr>
              <a:t>City Council</a:t>
            </a:r>
            <a:endParaRPr lang="en-US" sz="3200" dirty="0">
              <a:solidFill>
                <a:srgbClr val="0070C0"/>
              </a:solidFill>
            </a:endParaRPr>
          </a:p>
          <a:p>
            <a:pPr marL="285750" indent="-285750">
              <a:buFont typeface="Arial" panose="020B0604020202020204" pitchFamily="34" charset="0"/>
              <a:buChar char="•"/>
            </a:pPr>
            <a:r>
              <a:rPr lang="en-US" sz="3200" dirty="0" smtClean="0">
                <a:solidFill>
                  <a:srgbClr val="0070C0"/>
                </a:solidFill>
              </a:rPr>
              <a:t>CUSD Board</a:t>
            </a:r>
          </a:p>
          <a:p>
            <a:pPr marL="285750" indent="-285750">
              <a:buFont typeface="Arial" panose="020B0604020202020204" pitchFamily="34" charset="0"/>
              <a:buChar char="•"/>
            </a:pPr>
            <a:r>
              <a:rPr lang="en-US" sz="3200" dirty="0" smtClean="0">
                <a:solidFill>
                  <a:srgbClr val="0070C0"/>
                </a:solidFill>
              </a:rPr>
              <a:t>FUHSD Board</a:t>
            </a:r>
          </a:p>
        </p:txBody>
      </p:sp>
    </p:spTree>
    <p:extLst>
      <p:ext uri="{BB962C8B-B14F-4D97-AF65-F5344CB8AC3E}">
        <p14:creationId xmlns:p14="http://schemas.microsoft.com/office/powerpoint/2010/main" val="14170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Summer Bike Skills Workshops</a:t>
            </a:r>
            <a:endParaRPr lang="en-US" dirty="0">
              <a:solidFill>
                <a:srgbClr val="D67F00"/>
              </a:solidFill>
            </a:endParaRPr>
          </a:p>
        </p:txBody>
      </p:sp>
      <p:sp>
        <p:nvSpPr>
          <p:cNvPr id="6" name="TextBox 5"/>
          <p:cNvSpPr txBox="1"/>
          <p:nvPr/>
        </p:nvSpPr>
        <p:spPr>
          <a:xfrm>
            <a:off x="1" y="1828800"/>
            <a:ext cx="9144000" cy="1200329"/>
          </a:xfrm>
          <a:prstGeom prst="rect">
            <a:avLst/>
          </a:prstGeom>
          <a:noFill/>
        </p:spPr>
        <p:txBody>
          <a:bodyPr wrap="square" rtlCol="0">
            <a:spAutoFit/>
          </a:bodyPr>
          <a:lstStyle/>
          <a:p>
            <a:pPr algn="ctr"/>
            <a:r>
              <a:rPr lang="en-US" sz="4000" dirty="0" smtClean="0">
                <a:solidFill>
                  <a:schemeClr val="accent1">
                    <a:lumMod val="75000"/>
                  </a:schemeClr>
                </a:solidFill>
              </a:rPr>
              <a:t>Summer Bike Workshops</a:t>
            </a:r>
          </a:p>
          <a:p>
            <a:pPr algn="ctr"/>
            <a:r>
              <a:rPr lang="en-US" sz="3200" dirty="0" smtClean="0">
                <a:solidFill>
                  <a:schemeClr val="accent1">
                    <a:lumMod val="75000"/>
                  </a:schemeClr>
                </a:solidFill>
              </a:rPr>
              <a:t>Middle School Bike Skills?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88" y="3352800"/>
            <a:ext cx="4548025" cy="3100237"/>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133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0183"/>
            <a:ext cx="8229600" cy="1252728"/>
          </a:xfrm>
        </p:spPr>
        <p:txBody>
          <a:bodyPr>
            <a:normAutofit/>
          </a:bodyPr>
          <a:lstStyle/>
          <a:p>
            <a:r>
              <a:rPr lang="en-US" sz="3600" dirty="0" smtClean="0">
                <a:solidFill>
                  <a:srgbClr val="0070C0"/>
                </a:solidFill>
              </a:rPr>
              <a:t>Upcoming Events:</a:t>
            </a:r>
            <a:endParaRPr lang="en-US" sz="3600" dirty="0">
              <a:solidFill>
                <a:srgbClr val="0070C0"/>
              </a:solidFill>
            </a:endParaRPr>
          </a:p>
        </p:txBody>
      </p:sp>
      <p:sp>
        <p:nvSpPr>
          <p:cNvPr id="3" name="TextBox 2"/>
          <p:cNvSpPr txBox="1"/>
          <p:nvPr/>
        </p:nvSpPr>
        <p:spPr>
          <a:xfrm>
            <a:off x="47624" y="2427744"/>
            <a:ext cx="9096375" cy="2492990"/>
          </a:xfrm>
          <a:prstGeom prst="rect">
            <a:avLst/>
          </a:prstGeom>
          <a:noFill/>
        </p:spPr>
        <p:txBody>
          <a:bodyPr wrap="square" rtlCol="0">
            <a:spAutoFit/>
          </a:bodyPr>
          <a:lstStyle/>
          <a:p>
            <a:r>
              <a:rPr lang="en-US" sz="2400" b="1" dirty="0">
                <a:solidFill>
                  <a:srgbClr val="25A325"/>
                </a:solidFill>
                <a:latin typeface="Palatino Linotype" panose="02040502050505030304" pitchFamily="18" charset="0"/>
              </a:rPr>
              <a:t>November  </a:t>
            </a:r>
            <a:r>
              <a:rPr lang="en-US" sz="2400" b="1" dirty="0" smtClean="0">
                <a:solidFill>
                  <a:srgbClr val="25A325"/>
                </a:solidFill>
                <a:latin typeface="Palatino Linotype" panose="02040502050505030304" pitchFamily="18" charset="0"/>
              </a:rPr>
              <a:t>26</a:t>
            </a:r>
            <a:r>
              <a:rPr lang="en-US" sz="2400" b="1" baseline="30000" dirty="0" smtClean="0">
                <a:solidFill>
                  <a:srgbClr val="25A325"/>
                </a:solidFill>
                <a:latin typeface="Palatino Linotype" panose="02040502050505030304" pitchFamily="18" charset="0"/>
              </a:rPr>
              <a:t>th</a:t>
            </a:r>
            <a:r>
              <a:rPr lang="en-US" sz="2400" b="1" dirty="0" smtClean="0">
                <a:solidFill>
                  <a:srgbClr val="25A325"/>
                </a:solidFill>
                <a:latin typeface="Palatino Linotype" panose="02040502050505030304" pitchFamily="18" charset="0"/>
              </a:rPr>
              <a:t> </a:t>
            </a:r>
            <a:r>
              <a:rPr lang="en-US" sz="2400" b="1" dirty="0">
                <a:solidFill>
                  <a:srgbClr val="25A325"/>
                </a:solidFill>
                <a:latin typeface="Palatino Linotype" panose="02040502050505030304" pitchFamily="18" charset="0"/>
              </a:rPr>
              <a:t>- Wednesday</a:t>
            </a:r>
            <a:r>
              <a:rPr lang="en-US" b="1" dirty="0">
                <a:solidFill>
                  <a:srgbClr val="25A325"/>
                </a:solidFill>
                <a:latin typeface="Palatino Linotype" panose="02040502050505030304" pitchFamily="18" charset="0"/>
              </a:rPr>
              <a:t>: </a:t>
            </a:r>
            <a:r>
              <a:rPr lang="en-US" dirty="0" smtClean="0">
                <a:latin typeface="Palatino Linotype" panose="02040502050505030304" pitchFamily="18" charset="0"/>
              </a:rPr>
              <a:t>Homestead Corridor Study – Community Meeting #1, 6-8 </a:t>
            </a:r>
            <a:r>
              <a:rPr lang="en-US" dirty="0">
                <a:latin typeface="Palatino Linotype" panose="02040502050505030304" pitchFamily="18" charset="0"/>
              </a:rPr>
              <a:t>PM, </a:t>
            </a:r>
            <a:r>
              <a:rPr lang="en-US" dirty="0" smtClean="0">
                <a:latin typeface="Palatino Linotype" panose="02040502050505030304" pitchFamily="18" charset="0"/>
              </a:rPr>
              <a:t>Homestead High School Library</a:t>
            </a:r>
            <a:endParaRPr lang="en-US" b="1" dirty="0">
              <a:solidFill>
                <a:srgbClr val="25A325"/>
              </a:solidFill>
              <a:latin typeface="Palatino Linotype" panose="02040502050505030304" pitchFamily="18" charset="0"/>
            </a:endParaRPr>
          </a:p>
          <a:p>
            <a:endParaRPr lang="en-US" b="1" dirty="0">
              <a:solidFill>
                <a:srgbClr val="25A325"/>
              </a:solidFill>
              <a:latin typeface="Palatino Linotype" panose="02040502050505030304" pitchFamily="18" charset="0"/>
            </a:endParaRPr>
          </a:p>
          <a:p>
            <a:endParaRPr lang="en-US" b="1" dirty="0" smtClean="0">
              <a:solidFill>
                <a:srgbClr val="25A325"/>
              </a:solidFill>
              <a:latin typeface="Palatino Linotype" panose="02040502050505030304" pitchFamily="18" charset="0"/>
            </a:endParaRPr>
          </a:p>
          <a:p>
            <a:r>
              <a:rPr lang="en-US" sz="2400" b="1" dirty="0" smtClean="0">
                <a:solidFill>
                  <a:srgbClr val="25A325"/>
                </a:solidFill>
                <a:latin typeface="Palatino Linotype" panose="02040502050505030304" pitchFamily="18" charset="0"/>
              </a:rPr>
              <a:t>January 23</a:t>
            </a:r>
            <a:r>
              <a:rPr lang="en-US" sz="2400" b="1" baseline="30000" dirty="0" smtClean="0">
                <a:solidFill>
                  <a:srgbClr val="25A325"/>
                </a:solidFill>
                <a:latin typeface="Palatino Linotype" panose="02040502050505030304" pitchFamily="18" charset="0"/>
              </a:rPr>
              <a:t>rd</a:t>
            </a:r>
            <a:r>
              <a:rPr lang="en-US" sz="2400" b="1" dirty="0" smtClean="0">
                <a:solidFill>
                  <a:srgbClr val="25A325"/>
                </a:solidFill>
                <a:latin typeface="Palatino Linotype" panose="02040502050505030304" pitchFamily="18" charset="0"/>
              </a:rPr>
              <a:t> - </a:t>
            </a:r>
            <a:r>
              <a:rPr lang="en-US" sz="2400" b="1" dirty="0">
                <a:solidFill>
                  <a:srgbClr val="25A325"/>
                </a:solidFill>
                <a:latin typeface="Palatino Linotype" panose="02040502050505030304" pitchFamily="18" charset="0"/>
              </a:rPr>
              <a:t>Wednesday</a:t>
            </a:r>
            <a:r>
              <a:rPr lang="en-US" b="1" dirty="0">
                <a:solidFill>
                  <a:srgbClr val="25A325"/>
                </a:solidFill>
                <a:latin typeface="Palatino Linotype" panose="02040502050505030304" pitchFamily="18" charset="0"/>
              </a:rPr>
              <a:t>: </a:t>
            </a:r>
            <a:r>
              <a:rPr lang="en-US" dirty="0">
                <a:latin typeface="Palatino Linotype" panose="02040502050505030304" pitchFamily="18" charset="0"/>
              </a:rPr>
              <a:t>Working Group Meeting, 4-5 PM, Conference </a:t>
            </a:r>
            <a:endParaRPr lang="en-US" dirty="0" smtClean="0">
              <a:latin typeface="Palatino Linotype" panose="02040502050505030304" pitchFamily="18" charset="0"/>
            </a:endParaRPr>
          </a:p>
          <a:p>
            <a:r>
              <a:rPr lang="en-US" dirty="0" smtClean="0">
                <a:latin typeface="Palatino Linotype" panose="02040502050505030304" pitchFamily="18" charset="0"/>
              </a:rPr>
              <a:t>Room </a:t>
            </a:r>
            <a:r>
              <a:rPr lang="en-US" dirty="0">
                <a:latin typeface="Palatino Linotype" panose="02040502050505030304" pitchFamily="18" charset="0"/>
              </a:rPr>
              <a:t>C</a:t>
            </a:r>
            <a:endParaRPr lang="en-US" b="1" dirty="0">
              <a:solidFill>
                <a:srgbClr val="25A325"/>
              </a:solidFill>
              <a:latin typeface="Palatino Linotype" panose="02040502050505030304" pitchFamily="18" charset="0"/>
            </a:endParaRPr>
          </a:p>
          <a:p>
            <a:endParaRPr lang="en-US" b="1" dirty="0">
              <a:solidFill>
                <a:srgbClr val="25A325"/>
              </a:solidFill>
              <a:latin typeface="Palatino Linotype" panose="02040502050505030304" pitchFamily="18" charset="0"/>
            </a:endParaRPr>
          </a:p>
          <a:p>
            <a:endParaRPr lang="en-US" dirty="0">
              <a:latin typeface="Palatino Linotype" panose="02040502050505030304" pitchFamily="18" charset="0"/>
            </a:endParaRPr>
          </a:p>
        </p:txBody>
      </p:sp>
      <p:pic>
        <p:nvPicPr>
          <p:cNvPr id="2050" name="Picture 2" descr="Image result for mark your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7825" cy="15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5601"/>
            <a:ext cx="8229600" cy="1143000"/>
          </a:xfrm>
        </p:spPr>
        <p:txBody>
          <a:bodyPr>
            <a:normAutofit fontScale="90000"/>
          </a:bodyPr>
          <a:lstStyle/>
          <a:p>
            <a:r>
              <a:rPr lang="en-US" sz="4400" dirty="0" smtClean="0">
                <a:solidFill>
                  <a:schemeClr val="accent1"/>
                </a:solidFill>
              </a:rPr>
              <a:t>Reminders: </a:t>
            </a:r>
            <a:r>
              <a:rPr lang="en-US" sz="4400" dirty="0" smtClean="0">
                <a:solidFill>
                  <a:srgbClr val="D67F00"/>
                </a:solidFill>
                <a:sym typeface="Wingdings" panose="05000000000000000000" pitchFamily="2" charset="2"/>
              </a:rPr>
              <a:t>Action Items</a:t>
            </a:r>
            <a:r>
              <a:rPr lang="en-US" dirty="0">
                <a:solidFill>
                  <a:srgbClr val="D67F00"/>
                </a:solidFill>
                <a:sym typeface="Wingdings" panose="05000000000000000000" pitchFamily="2" charset="2"/>
              </a:rPr>
              <a:t/>
            </a:r>
            <a:br>
              <a:rPr lang="en-US" dirty="0">
                <a:solidFill>
                  <a:srgbClr val="D67F00"/>
                </a:solidFill>
                <a:sym typeface="Wingdings" panose="05000000000000000000" pitchFamily="2" charset="2"/>
              </a:rPr>
            </a:br>
            <a:endParaRPr lang="en-US" dirty="0">
              <a:solidFill>
                <a:srgbClr val="D67F00"/>
              </a:solidFill>
            </a:endParaRPr>
          </a:p>
        </p:txBody>
      </p:sp>
      <p:sp>
        <p:nvSpPr>
          <p:cNvPr id="3" name="Content Placeholder 2"/>
          <p:cNvSpPr>
            <a:spLocks noGrp="1"/>
          </p:cNvSpPr>
          <p:nvPr>
            <p:ph idx="1"/>
          </p:nvPr>
        </p:nvSpPr>
        <p:spPr>
          <a:xfrm>
            <a:off x="-304800" y="1066800"/>
            <a:ext cx="6781800" cy="5759116"/>
          </a:xfrm>
        </p:spPr>
        <p:txBody>
          <a:bodyPr>
            <a:normAutofit/>
          </a:bodyPr>
          <a:lstStyle/>
          <a:p>
            <a:pPr marL="118872" indent="0">
              <a:buNone/>
            </a:pPr>
            <a:endParaRPr lang="en-US" dirty="0" smtClean="0">
              <a:solidFill>
                <a:srgbClr val="FF0000"/>
              </a:solidFill>
              <a:sym typeface="Wingdings" panose="05000000000000000000" pitchFamily="2" charset="2"/>
            </a:endParaRPr>
          </a:p>
          <a:p>
            <a:pPr lvl="1"/>
            <a:r>
              <a:rPr lang="en-US" b="1" dirty="0" smtClean="0">
                <a:sym typeface="Wingdings" panose="05000000000000000000" pitchFamily="2" charset="2"/>
              </a:rPr>
              <a:t>For schools: </a:t>
            </a:r>
          </a:p>
          <a:p>
            <a:pPr lvl="2"/>
            <a:r>
              <a:rPr lang="en-US" dirty="0" smtClean="0">
                <a:sym typeface="Wingdings" panose="05000000000000000000" pitchFamily="2" charset="2"/>
              </a:rPr>
              <a:t>Send rodeo requests to- </a:t>
            </a:r>
            <a:r>
              <a:rPr lang="en-US" dirty="0" smtClean="0">
                <a:sym typeface="Wingdings" panose="05000000000000000000" pitchFamily="2" charset="2"/>
                <a:hlinkClick r:id="rId3"/>
              </a:rPr>
              <a:t>saferoutes@Cupertino.org</a:t>
            </a:r>
            <a:endParaRPr lang="en-US" dirty="0" smtClean="0">
              <a:sym typeface="Wingdings" panose="05000000000000000000" pitchFamily="2" charset="2"/>
            </a:endParaRPr>
          </a:p>
          <a:p>
            <a:pPr marL="457200" lvl="1" indent="0">
              <a:buNone/>
            </a:pPr>
            <a:endParaRPr lang="en-US" b="1" dirty="0" smtClean="0">
              <a:sym typeface="Wingdings" panose="05000000000000000000" pitchFamily="2" charset="2"/>
            </a:endParaRPr>
          </a:p>
          <a:p>
            <a:pPr lvl="1"/>
            <a:r>
              <a:rPr lang="en-US" b="1" dirty="0" smtClean="0">
                <a:sym typeface="Wingdings" panose="05000000000000000000" pitchFamily="2" charset="2"/>
              </a:rPr>
              <a:t>For everyone:</a:t>
            </a:r>
            <a:endParaRPr lang="en-US" dirty="0" smtClean="0">
              <a:sym typeface="Wingdings" panose="05000000000000000000" pitchFamily="2" charset="2"/>
            </a:endParaRPr>
          </a:p>
          <a:p>
            <a:pPr lvl="2"/>
            <a:r>
              <a:rPr lang="en-US" dirty="0" smtClean="0">
                <a:sym typeface="Wingdings" panose="05000000000000000000" pitchFamily="2" charset="2"/>
              </a:rPr>
              <a:t>Best contact for program is </a:t>
            </a:r>
            <a:r>
              <a:rPr lang="en-US" dirty="0" smtClean="0">
                <a:sym typeface="Wingdings" panose="05000000000000000000" pitchFamily="2" charset="2"/>
                <a:hlinkClick r:id="rId3"/>
              </a:rPr>
              <a:t>saferoutes@Cupertino.org </a:t>
            </a:r>
            <a:endParaRPr lang="en-US" dirty="0" smtClean="0">
              <a:sym typeface="Wingdings" panose="05000000000000000000" pitchFamily="2" charset="2"/>
            </a:endParaRPr>
          </a:p>
          <a:p>
            <a:pPr lvl="2"/>
            <a:endParaRPr lang="en-US" dirty="0" smtClean="0">
              <a:solidFill>
                <a:srgbClr val="FF0000"/>
              </a:solidFill>
              <a:sym typeface="Wingdings" panose="05000000000000000000" pitchFamily="2" charset="2"/>
            </a:endParaRPr>
          </a:p>
          <a:p>
            <a:pPr lvl="2"/>
            <a:endParaRPr lang="en-US" dirty="0" smtClean="0">
              <a:solidFill>
                <a:srgbClr val="FF0000"/>
              </a:solidFill>
              <a:sym typeface="Wingdings" panose="05000000000000000000" pitchFamily="2" charset="2"/>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5074" y="3200400"/>
            <a:ext cx="2252549" cy="3003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153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chemeClr val="accent1"/>
                </a:solidFill>
              </a:rPr>
              <a:t>A Big </a:t>
            </a:r>
            <a:r>
              <a:rPr lang="en-US" sz="4400" b="1" dirty="0" smtClean="0">
                <a:solidFill>
                  <a:srgbClr val="D67F00"/>
                </a:solidFill>
              </a:rPr>
              <a:t>THANK YOU!!</a:t>
            </a:r>
            <a:endParaRPr lang="en-US" sz="4400" b="1" dirty="0">
              <a:solidFill>
                <a:srgbClr val="D67F00"/>
              </a:solidFill>
            </a:endParaRPr>
          </a:p>
        </p:txBody>
      </p:sp>
      <p:sp>
        <p:nvSpPr>
          <p:cNvPr id="2" name="Content Placeholder 1"/>
          <p:cNvSpPr>
            <a:spLocks noGrp="1"/>
          </p:cNvSpPr>
          <p:nvPr>
            <p:ph idx="1"/>
          </p:nvPr>
        </p:nvSpPr>
        <p:spPr>
          <a:xfrm>
            <a:off x="146050" y="1676400"/>
            <a:ext cx="5652633" cy="1556618"/>
          </a:xfrm>
        </p:spPr>
        <p:txBody>
          <a:bodyPr>
            <a:noAutofit/>
          </a:bodyPr>
          <a:lstStyle/>
          <a:p>
            <a:pPr marL="457200" lvl="1" indent="0">
              <a:buNone/>
            </a:pPr>
            <a:endParaRPr lang="en-US" sz="2400" dirty="0" smtClean="0">
              <a:solidFill>
                <a:schemeClr val="bg2">
                  <a:lumMod val="50000"/>
                </a:schemeClr>
              </a:solidFill>
            </a:endParaRPr>
          </a:p>
          <a:p>
            <a:pPr marL="457200" lvl="1" indent="0">
              <a:buNone/>
            </a:pPr>
            <a:endParaRPr lang="en-US" sz="3200" dirty="0" smtClean="0">
              <a:solidFill>
                <a:srgbClr val="0070C0"/>
              </a:solidFill>
            </a:endParaRPr>
          </a:p>
          <a:p>
            <a:endParaRPr lang="en-US" sz="3200" dirty="0" smtClean="0">
              <a:solidFill>
                <a:schemeClr val="tx1">
                  <a:lumMod val="50000"/>
                </a:schemeClr>
              </a:solidFill>
            </a:endParaRPr>
          </a:p>
          <a:p>
            <a:pPr lvl="1"/>
            <a:endParaRPr lang="en-US" sz="3200" dirty="0">
              <a:solidFill>
                <a:schemeClr val="tx1">
                  <a:lumMod val="50000"/>
                </a:schemeClr>
              </a:solidFill>
            </a:endParaRPr>
          </a:p>
        </p:txBody>
      </p:sp>
      <p:sp>
        <p:nvSpPr>
          <p:cNvPr id="5" name="AutoShape 2" descr="Image result for data coll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data colle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989" y="3998941"/>
            <a:ext cx="3483811" cy="2612859"/>
          </a:xfrm>
          <a:prstGeom prst="rect">
            <a:avLst/>
          </a:prstGeom>
          <a:ln w="38100">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95" y="4384684"/>
            <a:ext cx="2969488" cy="2227116"/>
          </a:xfrm>
          <a:prstGeom prst="rect">
            <a:avLst/>
          </a:prstGeom>
          <a:ln w="381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7385" y="3395776"/>
            <a:ext cx="3016841" cy="2262631"/>
          </a:xfrm>
          <a:prstGeom prst="rect">
            <a:avLst/>
          </a:prstGeom>
          <a:ln w="38100">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893" y="1633360"/>
            <a:ext cx="2906643" cy="2179982"/>
          </a:xfrm>
          <a:prstGeom prst="rect">
            <a:avLst/>
          </a:prstGeom>
          <a:ln w="381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576000" y="887151"/>
            <a:ext cx="3344217" cy="2508163"/>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8954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0183"/>
            <a:ext cx="8229600" cy="1252728"/>
          </a:xfrm>
        </p:spPr>
        <p:txBody>
          <a:bodyPr>
            <a:normAutofit/>
          </a:bodyPr>
          <a:lstStyle/>
          <a:p>
            <a:r>
              <a:rPr lang="en-US" sz="3600" dirty="0" smtClean="0">
                <a:solidFill>
                  <a:srgbClr val="0070C0"/>
                </a:solidFill>
              </a:rPr>
              <a:t>Working Group Meeting Dates:</a:t>
            </a:r>
            <a:endParaRPr lang="en-US" sz="3600" dirty="0">
              <a:solidFill>
                <a:srgbClr val="0070C0"/>
              </a:solidFill>
            </a:endParaRPr>
          </a:p>
        </p:txBody>
      </p:sp>
      <p:pic>
        <p:nvPicPr>
          <p:cNvPr id="2050" name="Picture 2" descr="Image result for mark your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7825" cy="15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792611"/>
            <a:ext cx="5257800" cy="2800767"/>
          </a:xfrm>
          <a:prstGeom prst="rect">
            <a:avLst/>
          </a:prstGeom>
          <a:noFill/>
        </p:spPr>
        <p:txBody>
          <a:bodyPr wrap="square" rtlCol="0">
            <a:spAutoFit/>
          </a:bodyPr>
          <a:lstStyle/>
          <a:p>
            <a:pPr lvl="0"/>
            <a:r>
              <a:rPr lang="en-US" sz="2400" b="1" dirty="0" smtClean="0">
                <a:solidFill>
                  <a:schemeClr val="accent5">
                    <a:lumMod val="75000"/>
                  </a:schemeClr>
                </a:solidFill>
              </a:rPr>
              <a:t>September 25</a:t>
            </a:r>
            <a:r>
              <a:rPr lang="en-US" sz="2400" b="1" baseline="30000" dirty="0" smtClean="0">
                <a:solidFill>
                  <a:schemeClr val="accent5">
                    <a:lumMod val="75000"/>
                  </a:schemeClr>
                </a:solidFill>
              </a:rPr>
              <a:t>th</a:t>
            </a:r>
            <a:r>
              <a:rPr lang="en-US" sz="2400" b="1" dirty="0" smtClean="0">
                <a:solidFill>
                  <a:schemeClr val="accent5">
                    <a:lumMod val="75000"/>
                  </a:schemeClr>
                </a:solidFill>
              </a:rPr>
              <a:t>, 2018 (Tue)</a:t>
            </a:r>
          </a:p>
          <a:p>
            <a:pPr lvl="0"/>
            <a:endParaRPr lang="en-US" sz="2400" b="1" dirty="0">
              <a:solidFill>
                <a:schemeClr val="accent5">
                  <a:lumMod val="75000"/>
                </a:schemeClr>
              </a:solidFill>
            </a:endParaRPr>
          </a:p>
          <a:p>
            <a:pPr lvl="0"/>
            <a:r>
              <a:rPr lang="en-US" sz="2400" b="1" dirty="0" smtClean="0">
                <a:solidFill>
                  <a:schemeClr val="accent5">
                    <a:lumMod val="75000"/>
                  </a:schemeClr>
                </a:solidFill>
              </a:rPr>
              <a:t>October 24</a:t>
            </a:r>
            <a:r>
              <a:rPr lang="en-US" sz="2400" b="1" baseline="30000" dirty="0" smtClean="0">
                <a:solidFill>
                  <a:schemeClr val="accent5">
                    <a:lumMod val="75000"/>
                  </a:schemeClr>
                </a:solidFill>
              </a:rPr>
              <a:t>th</a:t>
            </a:r>
            <a:r>
              <a:rPr lang="en-US" sz="2400" b="1" dirty="0" smtClean="0">
                <a:solidFill>
                  <a:schemeClr val="accent5">
                    <a:lumMod val="75000"/>
                  </a:schemeClr>
                </a:solidFill>
              </a:rPr>
              <a:t>, 2018 (Wed) </a:t>
            </a: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November </a:t>
            </a:r>
            <a:r>
              <a:rPr lang="en-US" sz="2400" b="1" dirty="0">
                <a:solidFill>
                  <a:schemeClr val="accent5">
                    <a:lumMod val="75000"/>
                  </a:schemeClr>
                </a:solidFill>
              </a:rPr>
              <a:t>14</a:t>
            </a:r>
            <a:r>
              <a:rPr lang="en-US" sz="2400" b="1" baseline="30000" dirty="0">
                <a:solidFill>
                  <a:schemeClr val="accent5">
                    <a:lumMod val="75000"/>
                  </a:schemeClr>
                </a:solidFill>
              </a:rPr>
              <a:t>th</a:t>
            </a:r>
            <a:r>
              <a:rPr lang="en-US" sz="2400" b="1" dirty="0">
                <a:solidFill>
                  <a:schemeClr val="accent5">
                    <a:lumMod val="75000"/>
                  </a:schemeClr>
                </a:solidFill>
              </a:rPr>
              <a:t>, </a:t>
            </a:r>
            <a:r>
              <a:rPr lang="en-US" sz="2400" b="1" dirty="0" smtClean="0">
                <a:solidFill>
                  <a:schemeClr val="accent5">
                    <a:lumMod val="75000"/>
                  </a:schemeClr>
                </a:solidFill>
              </a:rPr>
              <a:t>2018 (Wed)</a:t>
            </a:r>
          </a:p>
          <a:p>
            <a:pPr lvl="0"/>
            <a:endParaRPr lang="en-US" sz="2400" dirty="0">
              <a:solidFill>
                <a:schemeClr val="accent5">
                  <a:lumMod val="75000"/>
                </a:schemeClr>
              </a:solidFill>
            </a:endParaRPr>
          </a:p>
          <a:p>
            <a:pPr lvl="0"/>
            <a:r>
              <a:rPr lang="en-US" sz="3200" b="1" dirty="0">
                <a:solidFill>
                  <a:schemeClr val="accent5">
                    <a:lumMod val="75000"/>
                  </a:schemeClr>
                </a:solidFill>
              </a:rPr>
              <a:t>January 23</a:t>
            </a:r>
            <a:r>
              <a:rPr lang="en-US" sz="3200" b="1" baseline="30000" dirty="0">
                <a:solidFill>
                  <a:schemeClr val="accent5">
                    <a:lumMod val="75000"/>
                  </a:schemeClr>
                </a:solidFill>
              </a:rPr>
              <a:t>rd</a:t>
            </a:r>
            <a:r>
              <a:rPr lang="en-US" sz="3200" b="1" dirty="0">
                <a:solidFill>
                  <a:schemeClr val="accent5">
                    <a:lumMod val="75000"/>
                  </a:schemeClr>
                </a:solidFill>
              </a:rPr>
              <a:t>, </a:t>
            </a:r>
            <a:r>
              <a:rPr lang="en-US" sz="3200" b="1" dirty="0" smtClean="0">
                <a:solidFill>
                  <a:schemeClr val="accent5">
                    <a:lumMod val="75000"/>
                  </a:schemeClr>
                </a:solidFill>
              </a:rPr>
              <a:t>2019</a:t>
            </a:r>
            <a:r>
              <a:rPr lang="en-US" sz="3200" dirty="0" smtClean="0">
                <a:solidFill>
                  <a:schemeClr val="accent5">
                    <a:lumMod val="75000"/>
                  </a:schemeClr>
                </a:solidFill>
              </a:rPr>
              <a:t> (Wed)</a:t>
            </a:r>
            <a:endParaRPr lang="en-US" sz="3200" b="1" dirty="0" smtClean="0">
              <a:solidFill>
                <a:schemeClr val="accent5">
                  <a:lumMod val="75000"/>
                </a:schemeClr>
              </a:solidFill>
            </a:endParaRPr>
          </a:p>
        </p:txBody>
      </p:sp>
      <p:sp>
        <p:nvSpPr>
          <p:cNvPr id="4" name="TextBox 3"/>
          <p:cNvSpPr txBox="1"/>
          <p:nvPr/>
        </p:nvSpPr>
        <p:spPr>
          <a:xfrm>
            <a:off x="2209800" y="1764268"/>
            <a:ext cx="3733800" cy="369332"/>
          </a:xfrm>
          <a:prstGeom prst="rect">
            <a:avLst/>
          </a:prstGeom>
          <a:noFill/>
        </p:spPr>
        <p:txBody>
          <a:bodyPr wrap="square" rtlCol="0">
            <a:spAutoFit/>
          </a:bodyPr>
          <a:lstStyle/>
          <a:p>
            <a:pPr algn="r"/>
            <a:r>
              <a:rPr lang="en-US" b="1" dirty="0"/>
              <a:t>4-5 PM, Conference Room C</a:t>
            </a:r>
          </a:p>
        </p:txBody>
      </p:sp>
      <p:sp>
        <p:nvSpPr>
          <p:cNvPr id="7" name="TextBox 6"/>
          <p:cNvSpPr txBox="1"/>
          <p:nvPr/>
        </p:nvSpPr>
        <p:spPr>
          <a:xfrm>
            <a:off x="5562600" y="2451080"/>
            <a:ext cx="3533776" cy="3416320"/>
          </a:xfrm>
          <a:prstGeom prst="rect">
            <a:avLst/>
          </a:prstGeom>
          <a:noFill/>
        </p:spPr>
        <p:txBody>
          <a:bodyPr wrap="square" rtlCol="0">
            <a:spAutoFit/>
          </a:bodyPr>
          <a:lstStyle/>
          <a:p>
            <a:pPr lvl="0"/>
            <a:r>
              <a:rPr lang="en-US" sz="2400" b="1" dirty="0" smtClean="0">
                <a:solidFill>
                  <a:schemeClr val="accent5">
                    <a:lumMod val="75000"/>
                  </a:schemeClr>
                </a:solidFill>
              </a:rPr>
              <a:t>February 12</a:t>
            </a:r>
            <a:r>
              <a:rPr lang="en-US" sz="2400" b="1" baseline="30000" dirty="0" smtClean="0">
                <a:solidFill>
                  <a:schemeClr val="accent5">
                    <a:lumMod val="75000"/>
                  </a:schemeClr>
                </a:solidFill>
              </a:rPr>
              <a:t>th</a:t>
            </a:r>
            <a:r>
              <a:rPr lang="en-US" sz="2400" b="1" dirty="0" smtClean="0">
                <a:solidFill>
                  <a:schemeClr val="accent5">
                    <a:lumMod val="75000"/>
                  </a:schemeClr>
                </a:solidFill>
              </a:rPr>
              <a:t>, 2019 (Tue)</a:t>
            </a:r>
          </a:p>
          <a:p>
            <a:endParaRPr lang="en-US" sz="2400" b="1" dirty="0" smtClean="0">
              <a:solidFill>
                <a:schemeClr val="accent5">
                  <a:lumMod val="75000"/>
                </a:schemeClr>
              </a:solidFill>
            </a:endParaRPr>
          </a:p>
          <a:p>
            <a:r>
              <a:rPr lang="en-US" sz="2400" b="1" dirty="0" smtClean="0">
                <a:solidFill>
                  <a:schemeClr val="accent5">
                    <a:lumMod val="75000"/>
                  </a:schemeClr>
                </a:solidFill>
              </a:rPr>
              <a:t>March 13</a:t>
            </a:r>
            <a:r>
              <a:rPr lang="en-US" sz="2400" b="1" baseline="30000" dirty="0" smtClean="0">
                <a:solidFill>
                  <a:schemeClr val="accent5">
                    <a:lumMod val="75000"/>
                  </a:schemeClr>
                </a:solidFill>
              </a:rPr>
              <a:t>th</a:t>
            </a:r>
            <a:r>
              <a:rPr lang="en-US" sz="2400" b="1" dirty="0" smtClean="0">
                <a:solidFill>
                  <a:schemeClr val="accent5">
                    <a:lumMod val="75000"/>
                  </a:schemeClr>
                </a:solidFill>
              </a:rPr>
              <a:t>, 2019 (Wed)</a:t>
            </a:r>
            <a:endParaRPr lang="en-US" sz="2400" dirty="0" smtClean="0">
              <a:solidFill>
                <a:schemeClr val="accent5">
                  <a:lumMod val="75000"/>
                </a:schemeClr>
              </a:solidFill>
            </a:endParaRP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April 10</a:t>
            </a:r>
            <a:r>
              <a:rPr lang="en-US" sz="2400" b="1" baseline="30000" dirty="0" smtClean="0">
                <a:solidFill>
                  <a:schemeClr val="accent5">
                    <a:lumMod val="75000"/>
                  </a:schemeClr>
                </a:solidFill>
              </a:rPr>
              <a:t>th</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dirty="0" smtClean="0">
              <a:solidFill>
                <a:schemeClr val="accent5">
                  <a:lumMod val="75000"/>
                </a:schemeClr>
              </a:solidFill>
            </a:endParaRP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May 21</a:t>
            </a:r>
            <a:r>
              <a:rPr lang="en-US" sz="2400" b="1" baseline="30000" dirty="0" smtClean="0">
                <a:solidFill>
                  <a:schemeClr val="accent5">
                    <a:lumMod val="75000"/>
                  </a:schemeClr>
                </a:solidFill>
              </a:rPr>
              <a:t>st</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b="1" dirty="0" smtClean="0">
              <a:solidFill>
                <a:schemeClr val="accent5">
                  <a:lumMod val="75000"/>
                </a:schemeClr>
              </a:solidFill>
            </a:endParaRPr>
          </a:p>
          <a:p>
            <a:pPr lvl="0"/>
            <a:endParaRPr lang="en-US" sz="2400" dirty="0" smtClean="0">
              <a:solidFill>
                <a:schemeClr val="accent5">
                  <a:lumMod val="75000"/>
                </a:schemeClr>
              </a:solidFill>
            </a:endParaRPr>
          </a:p>
          <a:p>
            <a:pPr lvl="0"/>
            <a:r>
              <a:rPr lang="en-US" sz="2400" b="1" dirty="0" smtClean="0">
                <a:solidFill>
                  <a:schemeClr val="accent5">
                    <a:lumMod val="75000"/>
                  </a:schemeClr>
                </a:solidFill>
              </a:rPr>
              <a:t>June 12</a:t>
            </a:r>
            <a:r>
              <a:rPr lang="en-US" sz="2400" b="1" baseline="30000" dirty="0" smtClean="0">
                <a:solidFill>
                  <a:schemeClr val="accent5">
                    <a:lumMod val="75000"/>
                  </a:schemeClr>
                </a:solidFill>
              </a:rPr>
              <a:t>th</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dirty="0">
              <a:solidFill>
                <a:schemeClr val="accent5">
                  <a:lumMod val="75000"/>
                </a:schemeClr>
              </a:solidFill>
            </a:endParaRPr>
          </a:p>
        </p:txBody>
      </p:sp>
    </p:spTree>
    <p:extLst>
      <p:ext uri="{BB962C8B-B14F-4D97-AF65-F5344CB8AC3E}">
        <p14:creationId xmlns:p14="http://schemas.microsoft.com/office/powerpoint/2010/main" val="23828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17462"/>
            <a:ext cx="8229600" cy="1252728"/>
          </a:xfrm>
        </p:spPr>
        <p:txBody>
          <a:bodyPr>
            <a:normAutofit fontScale="90000"/>
          </a:bodyPr>
          <a:lstStyle/>
          <a:p>
            <a:r>
              <a:rPr lang="en-US" dirty="0">
                <a:solidFill>
                  <a:srgbClr val="00B0F0"/>
                </a:solidFill>
              </a:rPr>
              <a:t>Cupertino SR2S: </a:t>
            </a:r>
            <a:r>
              <a:rPr lang="en-US" dirty="0" smtClean="0">
                <a:solidFill>
                  <a:srgbClr val="D67F00"/>
                </a:solidFill>
              </a:rPr>
              <a:t>Thanks for your ideas!</a:t>
            </a:r>
            <a:endParaRPr lang="en-US" dirty="0">
              <a:solidFill>
                <a:srgbClr val="D67F00"/>
              </a:solidFill>
            </a:endParaRPr>
          </a:p>
        </p:txBody>
      </p:sp>
      <p:sp>
        <p:nvSpPr>
          <p:cNvPr id="3" name="Content Placeholder 2"/>
          <p:cNvSpPr>
            <a:spLocks noGrp="1"/>
          </p:cNvSpPr>
          <p:nvPr>
            <p:ph idx="1"/>
          </p:nvPr>
        </p:nvSpPr>
        <p:spPr>
          <a:xfrm>
            <a:off x="175628" y="2133600"/>
            <a:ext cx="4167772" cy="4495800"/>
          </a:xfrm>
        </p:spPr>
        <p:txBody>
          <a:bodyPr>
            <a:normAutofit/>
          </a:bodyPr>
          <a:lstStyle/>
          <a:p>
            <a:r>
              <a:rPr lang="en-US" dirty="0" smtClean="0"/>
              <a:t>Please introduce yourselves to the group with:</a:t>
            </a:r>
          </a:p>
          <a:p>
            <a:pPr lvl="1"/>
            <a:r>
              <a:rPr lang="en-US" dirty="0" smtClean="0"/>
              <a:t>Your Name</a:t>
            </a:r>
          </a:p>
          <a:p>
            <a:pPr lvl="1"/>
            <a:r>
              <a:rPr lang="en-US" dirty="0" smtClean="0"/>
              <a:t>Your school or org</a:t>
            </a:r>
          </a:p>
          <a:p>
            <a:pPr lvl="1"/>
            <a:r>
              <a:rPr lang="en-US" dirty="0" smtClean="0">
                <a:solidFill>
                  <a:srgbClr val="D67F00"/>
                </a:solidFill>
              </a:rPr>
              <a:t>What would draw you to Working Group meetings?</a:t>
            </a:r>
          </a:p>
        </p:txBody>
      </p:sp>
      <p:sp>
        <p:nvSpPr>
          <p:cNvPr id="4" name="AutoShape 2" descr="Image result for refresh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fresh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6" y="2286000"/>
            <a:ext cx="3875932" cy="3875932"/>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87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F0"/>
                </a:solidFill>
              </a:rPr>
              <a:t>Cupertino Safe Routes 2 School (SR2S)</a:t>
            </a:r>
            <a:endParaRPr lang="en-US" sz="3200" dirty="0">
              <a:solidFill>
                <a:srgbClr val="00B0F0"/>
              </a:solidFill>
            </a:endParaRPr>
          </a:p>
        </p:txBody>
      </p:sp>
      <p:sp>
        <p:nvSpPr>
          <p:cNvPr id="3" name="Content Placeholder 2"/>
          <p:cNvSpPr>
            <a:spLocks noGrp="1"/>
          </p:cNvSpPr>
          <p:nvPr>
            <p:ph idx="1"/>
          </p:nvPr>
        </p:nvSpPr>
        <p:spPr>
          <a:xfrm>
            <a:off x="457200" y="1600200"/>
            <a:ext cx="8229600" cy="4625609"/>
          </a:xfrm>
        </p:spPr>
        <p:txBody>
          <a:bodyPr>
            <a:normAutofit/>
          </a:bodyPr>
          <a:lstStyle/>
          <a:p>
            <a:pPr marL="118872" lvl="1" indent="0">
              <a:spcBef>
                <a:spcPts val="0"/>
              </a:spcBef>
              <a:buClr>
                <a:schemeClr val="accent1"/>
              </a:buClr>
              <a:buSzPct val="80000"/>
              <a:buNone/>
            </a:pPr>
            <a:r>
              <a:rPr lang="en-US" sz="4000" b="1" dirty="0" smtClean="0">
                <a:solidFill>
                  <a:srgbClr val="D67F00"/>
                </a:solidFill>
              </a:rPr>
              <a:t>Mission Statement: </a:t>
            </a:r>
            <a:r>
              <a:rPr lang="en-US" sz="3600" b="1" i="1" dirty="0" smtClean="0"/>
              <a:t>“Create </a:t>
            </a:r>
            <a:r>
              <a:rPr lang="en-US" sz="3600" b="1" i="1" dirty="0"/>
              <a:t>a safer environment for students and families in Cupertino to travel to and from school </a:t>
            </a:r>
            <a:r>
              <a:rPr lang="en-US" sz="3600" b="1" i="1" dirty="0" smtClean="0"/>
              <a:t>actively.”</a:t>
            </a:r>
            <a:endParaRPr lang="en-US" sz="3600" i="1" dirty="0">
              <a:solidFill>
                <a:schemeClr val="tx1">
                  <a:lumMod val="50000"/>
                </a:schemeClr>
              </a:solidFill>
            </a:endParaRPr>
          </a:p>
          <a:p>
            <a:pPr marL="118872" indent="0">
              <a:buNone/>
            </a:pP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471568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43" y="4344911"/>
            <a:ext cx="2794000"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87" y="4439455"/>
            <a:ext cx="236220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572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52728"/>
          </a:xfrm>
        </p:spPr>
        <p:txBody>
          <a:bodyPr>
            <a:normAutofit/>
          </a:bodyPr>
          <a:lstStyle/>
          <a:p>
            <a:r>
              <a:rPr lang="en-US" sz="3200" b="1" dirty="0" smtClean="0">
                <a:solidFill>
                  <a:srgbClr val="00B0F0"/>
                </a:solidFill>
              </a:rPr>
              <a:t>‘FAQ’ from the Frontlines</a:t>
            </a:r>
            <a:endParaRPr lang="en-US" sz="3200" b="1" dirty="0">
              <a:solidFill>
                <a:srgbClr val="D67F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44359"/>
            <a:ext cx="2113970" cy="3108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43584" y="5477409"/>
            <a:ext cx="6655597"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t>David Stillman, Transportation Manager, City of Cupertino</a:t>
            </a:r>
          </a:p>
          <a:p>
            <a:endParaRPr lang="en-US" sz="2000" b="1"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92" y="5257800"/>
            <a:ext cx="1609344"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383" y="2384013"/>
            <a:ext cx="244847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162" y="1744359"/>
            <a:ext cx="2211983" cy="2949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795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138773"/>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743200"/>
            <a:ext cx="4876800" cy="36576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115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nvGraphicFramePr>
        <p:xfrm>
          <a:off x="293226" y="2950227"/>
          <a:ext cx="3637410" cy="2810726"/>
        </p:xfrm>
        <a:graphic>
          <a:graphicData uri="http://schemas.openxmlformats.org/presentationml/2006/ole">
            <mc:AlternateContent xmlns:mc="http://schemas.openxmlformats.org/markup-compatibility/2006">
              <mc:Choice xmlns:v="urn:schemas-microsoft-com:vml" Requires="v">
                <p:oleObj spid="_x0000_s3098" name="Acrobat Document" r:id="rId4" imgW="7543540" imgH="5829300" progId="Acrobat.Document.DC">
                  <p:embed/>
                </p:oleObj>
              </mc:Choice>
              <mc:Fallback>
                <p:oleObj name="Acrobat Document" r:id="rId4" imgW="7543540" imgH="5829300" progId="Acrobat.Document.DC">
                  <p:embed/>
                  <p:pic>
                    <p:nvPicPr>
                      <p:cNvPr id="9" name="Object 8"/>
                      <p:cNvPicPr/>
                      <p:nvPr/>
                    </p:nvPicPr>
                    <p:blipFill>
                      <a:blip r:embed="rId5"/>
                      <a:stretch>
                        <a:fillRect/>
                      </a:stretch>
                    </p:blipFill>
                    <p:spPr>
                      <a:xfrm>
                        <a:off x="293226" y="2950227"/>
                        <a:ext cx="3637410" cy="2810726"/>
                      </a:xfrm>
                      <a:prstGeom prst="rect">
                        <a:avLst/>
                      </a:prstGeom>
                      <a:ln w="38100">
                        <a:solidFill>
                          <a:schemeClr val="tx1"/>
                        </a:solidFill>
                      </a:ln>
                    </p:spPr>
                  </p:pic>
                </p:oleObj>
              </mc:Fallback>
            </mc:AlternateContent>
          </a:graphicData>
        </a:graphic>
      </p:graphicFrame>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631216"/>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r>
              <a:rPr lang="en-US" sz="3200" dirty="0" smtClean="0">
                <a:solidFill>
                  <a:schemeClr val="accent1">
                    <a:lumMod val="75000"/>
                  </a:schemeClr>
                </a:solidFill>
              </a:rPr>
              <a:t>BPC</a:t>
            </a:r>
          </a:p>
          <a:p>
            <a:pPr algn="ctr"/>
            <a:endParaRPr lang="en-US" sz="2800" dirty="0" smtClean="0">
              <a:solidFill>
                <a:schemeClr val="accent1">
                  <a:lumMod val="75000"/>
                </a:schemeClr>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8688" y="2950227"/>
            <a:ext cx="3724485" cy="2793364"/>
          </a:xfrm>
          <a:prstGeom prst="rect">
            <a:avLst/>
          </a:prstGeom>
          <a:ln w="381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5150" y="4581443"/>
            <a:ext cx="2767913" cy="2040219"/>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606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631216"/>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r>
              <a:rPr lang="en-US" sz="3200" dirty="0" smtClean="0">
                <a:solidFill>
                  <a:schemeClr val="accent1">
                    <a:lumMod val="75000"/>
                  </a:schemeClr>
                </a:solidFill>
              </a:rPr>
              <a:t>Safe Moves</a:t>
            </a:r>
          </a:p>
          <a:p>
            <a:pPr algn="ctr"/>
            <a:endParaRPr lang="en-US" sz="2800" dirty="0" smtClean="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2898"/>
            <a:ext cx="3352800" cy="1963223"/>
          </a:xfrm>
          <a:prstGeom prst="rect">
            <a:avLst/>
          </a:prstGeom>
          <a:ln w="38100">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094261"/>
            <a:ext cx="3429000" cy="1995785"/>
          </a:xfrm>
          <a:prstGeom prst="rect">
            <a:avLst/>
          </a:prstGeom>
          <a:ln w="381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9211" y="3420789"/>
            <a:ext cx="2169378" cy="3342728"/>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811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631216"/>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r>
              <a:rPr lang="en-US" sz="3200" dirty="0" smtClean="0">
                <a:solidFill>
                  <a:schemeClr val="accent1">
                    <a:lumMod val="75000"/>
                  </a:schemeClr>
                </a:solidFill>
              </a:rPr>
              <a:t>Rides</a:t>
            </a:r>
          </a:p>
          <a:p>
            <a:pPr algn="ctr"/>
            <a:endParaRPr lang="en-US" sz="2800" dirty="0" smtClean="0">
              <a:solidFill>
                <a:schemeClr val="accent1">
                  <a:lumMod val="7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50" y="3469662"/>
            <a:ext cx="4193386" cy="3146728"/>
          </a:xfrm>
          <a:prstGeom prst="rect">
            <a:avLst/>
          </a:prstGeom>
          <a:ln w="38100">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048000"/>
            <a:ext cx="4044950" cy="32739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789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Presentation: </a:t>
            </a:r>
            <a:r>
              <a:rPr lang="en-US" dirty="0" smtClean="0">
                <a:solidFill>
                  <a:srgbClr val="D67F00"/>
                </a:solidFill>
              </a:rPr>
              <a:t>October Highlights</a:t>
            </a:r>
            <a:endParaRPr lang="en-US" dirty="0">
              <a:solidFill>
                <a:srgbClr val="D67F00"/>
              </a:solidFill>
            </a:endParaRPr>
          </a:p>
        </p:txBody>
      </p:sp>
      <p:sp>
        <p:nvSpPr>
          <p:cNvPr id="6" name="TextBox 5"/>
          <p:cNvSpPr txBox="1"/>
          <p:nvPr/>
        </p:nvSpPr>
        <p:spPr>
          <a:xfrm>
            <a:off x="1" y="1828800"/>
            <a:ext cx="9144000" cy="1138773"/>
          </a:xfrm>
          <a:prstGeom prst="rect">
            <a:avLst/>
          </a:prstGeom>
          <a:noFill/>
        </p:spPr>
        <p:txBody>
          <a:bodyPr wrap="square" rtlCol="0">
            <a:spAutoFit/>
          </a:bodyPr>
          <a:lstStyle/>
          <a:p>
            <a:pPr algn="ctr"/>
            <a:r>
              <a:rPr lang="en-US" sz="4000" dirty="0" smtClean="0">
                <a:solidFill>
                  <a:schemeClr val="accent1">
                    <a:lumMod val="75000"/>
                  </a:schemeClr>
                </a:solidFill>
              </a:rPr>
              <a:t>Fall Bike Fest</a:t>
            </a:r>
          </a:p>
          <a:p>
            <a:pPr algn="ctr"/>
            <a:endParaRPr lang="en-US" sz="2800" dirty="0" smtClean="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01" y="2810008"/>
            <a:ext cx="3035295" cy="2676392"/>
          </a:xfrm>
          <a:prstGeom prst="rect">
            <a:avLst/>
          </a:prstGeom>
          <a:ln w="38100">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457" y="4267200"/>
            <a:ext cx="2276685" cy="2096062"/>
          </a:xfrm>
          <a:prstGeom prst="rect">
            <a:avLst/>
          </a:prstGeom>
          <a:ln w="38100">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5604" y="2842802"/>
            <a:ext cx="2813596" cy="2110197"/>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6081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6">
      <a:dk1>
        <a:sysClr val="windowText" lastClr="000000"/>
      </a:dk1>
      <a:lt1>
        <a:srgbClr val="DDDBD8"/>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B05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21028</TotalTime>
  <Words>1565</Words>
  <Application>Microsoft Office PowerPoint</Application>
  <PresentationFormat>On-screen Show (4:3)</PresentationFormat>
  <Paragraphs>201</Paragraphs>
  <Slides>19</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Corbel</vt:lpstr>
      <vt:lpstr>Palatino Linotype</vt:lpstr>
      <vt:lpstr>Wingdings</vt:lpstr>
      <vt:lpstr>Wingdings 2</vt:lpstr>
      <vt:lpstr>Wingdings 3</vt:lpstr>
      <vt:lpstr>Module</vt:lpstr>
      <vt:lpstr>Acrobat Document</vt:lpstr>
      <vt:lpstr>Cupertino SafeRoutes2School  Moving beyond improving infrastructure to change behavior</vt:lpstr>
      <vt:lpstr>Cupertino SR2S: Thanks for your ideas!</vt:lpstr>
      <vt:lpstr>Cupertino Safe Routes 2 School (SR2S)</vt:lpstr>
      <vt:lpstr>‘FAQ’ from the Frontlines</vt:lpstr>
      <vt:lpstr>Presentation: October Highlights</vt:lpstr>
      <vt:lpstr>Presentation: October Highlights</vt:lpstr>
      <vt:lpstr>Presentation: October Highlights</vt:lpstr>
      <vt:lpstr>Presentation: October Highlights</vt:lpstr>
      <vt:lpstr>Presentation: October Highlights</vt:lpstr>
      <vt:lpstr>Presentation: October Highlights</vt:lpstr>
      <vt:lpstr>Presentation: October Highlights</vt:lpstr>
      <vt:lpstr>Discussion Item: Next Year’s Dates </vt:lpstr>
      <vt:lpstr>Discussion Item: Next Year’s Dates </vt:lpstr>
      <vt:lpstr>Discussion Item: Next Year’s Dates</vt:lpstr>
      <vt:lpstr>Discussion Item: Summer Bike Skills Workshops</vt:lpstr>
      <vt:lpstr>Upcoming Events:</vt:lpstr>
      <vt:lpstr>Reminders: Action Items </vt:lpstr>
      <vt:lpstr>A Big THANK YOU!!</vt:lpstr>
      <vt:lpstr>Working Group Meeting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Cooke</dc:creator>
  <cp:lastModifiedBy>Cherie Walkowiak</cp:lastModifiedBy>
  <cp:revision>755</cp:revision>
  <dcterms:created xsi:type="dcterms:W3CDTF">2015-04-06T20:40:46Z</dcterms:created>
  <dcterms:modified xsi:type="dcterms:W3CDTF">2018-12-03T19:11:06Z</dcterms:modified>
</cp:coreProperties>
</file>