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6" r:id="rId1"/>
  </p:sldMasterIdLst>
  <p:notesMasterIdLst>
    <p:notesMasterId r:id="rId8"/>
  </p:notesMasterIdLst>
  <p:handoutMasterIdLst>
    <p:handoutMasterId r:id="rId9"/>
  </p:handoutMasterIdLst>
  <p:sldIdLst>
    <p:sldId id="279" r:id="rId2"/>
    <p:sldId id="289" r:id="rId3"/>
    <p:sldId id="292" r:id="rId4"/>
    <p:sldId id="288" r:id="rId5"/>
    <p:sldId id="281" r:id="rId6"/>
    <p:sldId id="293" r:id="rId7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itle Slides" id="{083040FA-D517-FB47-B5CD-B3AC42CC423B}">
          <p14:sldIdLst>
            <p14:sldId id="279"/>
          </p14:sldIdLst>
        </p14:section>
        <p14:section name="Content Slides" id="{F6598B9F-2292-824E-AC47-AE6975EC5EEA}">
          <p14:sldIdLst>
            <p14:sldId id="289"/>
            <p14:sldId id="292"/>
            <p14:sldId id="288"/>
            <p14:sldId id="281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7D8D9"/>
    <a:srgbClr val="000000"/>
    <a:srgbClr val="44AABC"/>
    <a:srgbClr val="102A5F"/>
    <a:srgbClr val="48ABD5"/>
    <a:srgbClr val="3BB1DA"/>
    <a:srgbClr val="13275F"/>
    <a:srgbClr val="103766"/>
    <a:srgbClr val="133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5" autoAdjust="0"/>
    <p:restoredTop sz="68510" autoAdjust="0"/>
  </p:normalViewPr>
  <p:slideViewPr>
    <p:cSldViewPr>
      <p:cViewPr varScale="1">
        <p:scale>
          <a:sx n="104" d="100"/>
          <a:sy n="104" d="100"/>
        </p:scale>
        <p:origin x="202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67" d="100"/>
          <a:sy n="167" d="100"/>
        </p:scale>
        <p:origin x="53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C98642-D49B-8A49-8097-E54C97C0C5C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23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3C1039-BC33-8B45-99A6-3CAADF0266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646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FY 19/20 Sustainability Commission Work Program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75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50 people in attendance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October 18, 2018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Professor Mark Jacobson discussed the development of technical and economic roadmaps to convert energy infrastructures of buildings, towns, cities, states, and countries to those powered with 100% wind, water, and sunlight (WWS) combined with electricity, heat, cold, and hydrogen storage and energy efficiency. 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Dr. Aimee Gotway Bailey shared Silicon Valley Clean Energy's efforts to procure carbon free electricity and the vision to decarbonize. 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4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251460">
              <a:buFont typeface="Arial" charset="0"/>
              <a:buChar char="•"/>
            </a:pPr>
            <a:r>
              <a:rPr lang="en-US" sz="1600" kern="0" dirty="0" smtClean="0"/>
              <a:t>Earth Day tabling</a:t>
            </a:r>
          </a:p>
          <a:p>
            <a:pPr lvl="1" indent="-251460">
              <a:buFont typeface="Arial" charset="0"/>
              <a:buChar char="•"/>
            </a:pPr>
            <a:r>
              <a:rPr lang="en-US" sz="1600" kern="0" dirty="0" smtClean="0"/>
              <a:t>Fall Festival tabling</a:t>
            </a:r>
          </a:p>
          <a:p>
            <a:pPr lvl="1" indent="-251460">
              <a:buFont typeface="Arial" charset="0"/>
              <a:buChar char="•"/>
            </a:pPr>
            <a:r>
              <a:rPr lang="en-US" sz="1600" kern="0" dirty="0" smtClean="0"/>
              <a:t>Green New Deal presentation to Cupertino High Environmental Club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251460">
              <a:buFont typeface="Arial" charset="0"/>
              <a:buChar char="•"/>
            </a:pPr>
            <a:r>
              <a:rPr lang="en-US" sz="1600" kern="0" dirty="0" smtClean="0"/>
              <a:t>Over 40 entrants</a:t>
            </a:r>
          </a:p>
          <a:p>
            <a:pPr lvl="1" indent="-251460">
              <a:buFont typeface="Arial" charset="0"/>
              <a:buChar char="•"/>
            </a:pPr>
            <a:r>
              <a:rPr lang="en-US" sz="1600" kern="0" dirty="0" smtClean="0"/>
              <a:t>CUSD students;</a:t>
            </a:r>
            <a:r>
              <a:rPr lang="en-US" sz="1600" kern="0" baseline="0" dirty="0" smtClean="0"/>
              <a:t> </a:t>
            </a:r>
            <a:r>
              <a:rPr lang="en-US" sz="1600" kern="0" dirty="0" smtClean="0"/>
              <a:t>Grades 6, 7, and 8 </a:t>
            </a:r>
          </a:p>
          <a:p>
            <a:pPr lvl="1" indent="-251460">
              <a:buFont typeface="Arial" charset="0"/>
              <a:buChar char="•"/>
            </a:pPr>
            <a:r>
              <a:rPr lang="en-US" sz="1600" kern="0" dirty="0" smtClean="0"/>
              <a:t>$100 prize</a:t>
            </a:r>
            <a:r>
              <a:rPr lang="en-US" sz="1600" kern="0" baseline="0" dirty="0" smtClean="0"/>
              <a:t> per grade</a:t>
            </a:r>
            <a:endParaRPr lang="en-US" sz="1600" kern="0" dirty="0" smtClean="0"/>
          </a:p>
          <a:p>
            <a:pPr lvl="1" indent="-251460">
              <a:buFont typeface="Arial" charset="0"/>
              <a:buChar char="•"/>
            </a:pPr>
            <a:r>
              <a:rPr lang="en-US" sz="1600" kern="0" dirty="0" smtClean="0"/>
              <a:t>Winners honored @ Earth Day &amp; Arbor Day Festival: </a:t>
            </a:r>
          </a:p>
          <a:p>
            <a:pPr lvl="2" indent="-251460">
              <a:buFont typeface="Arial" charset="0"/>
              <a:buChar char="•"/>
            </a:pPr>
            <a:r>
              <a:rPr lang="en-US" sz="1600" kern="0" dirty="0" smtClean="0"/>
              <a:t>Janani Karthik - Grade 6,  Essay titled: “How You Can Stop Climate Change By Altering Your Eating Habits”</a:t>
            </a:r>
          </a:p>
          <a:p>
            <a:pPr lvl="2" indent="-251460">
              <a:buFont typeface="Arial" charset="0"/>
              <a:buChar char="•"/>
            </a:pPr>
            <a:r>
              <a:rPr lang="en-US" sz="1600" kern="0" dirty="0" smtClean="0"/>
              <a:t>Mela Lin – Grade 7, Essay Titled: “How Can We Change Our Habits to Lead to a More Sustainable Environment?”</a:t>
            </a:r>
          </a:p>
          <a:p>
            <a:pPr lvl="2" indent="-251460">
              <a:buFont typeface="Arial" charset="0"/>
              <a:buChar char="•"/>
            </a:pPr>
            <a:r>
              <a:rPr lang="en-US" sz="1600" kern="0" dirty="0" smtClean="0"/>
              <a:t>Iris Chou – Grade 8, Essay Titled: “Our Environment”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1039-BC33-8B45-99A6-3CAADF0266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0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6356"/>
          </a:xfrm>
          <a:prstGeom prst="rect">
            <a:avLst/>
          </a:prstGeom>
        </p:spPr>
      </p:pic>
      <p:sp>
        <p:nvSpPr>
          <p:cNvPr id="8274" name="Rectangle 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1809750"/>
            <a:ext cx="7010400" cy="971550"/>
          </a:xfrm>
          <a:effectLst/>
        </p:spPr>
        <p:txBody>
          <a:bodyPr/>
          <a:lstStyle>
            <a:lvl1pPr marL="0" indent="0" algn="ctr">
              <a:buFont typeface="Wingdings" charset="0"/>
              <a:buNone/>
              <a:defRPr sz="2400" spc="3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8275" name="Rectangle 83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123950"/>
            <a:ext cx="7010400" cy="582216"/>
          </a:xfrm>
          <a:ln w="38100" cmpd="dbl">
            <a:noFill/>
          </a:ln>
          <a:effectLst/>
        </p:spPr>
        <p:txBody>
          <a:bodyPr/>
          <a:lstStyle>
            <a:lvl1pPr algn="ctr">
              <a:defRPr sz="3200" b="1" spc="2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276" name="Rectangle 8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657600" y="4629150"/>
            <a:ext cx="1905000" cy="34290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0BD2C982-CA7D-F64F-96BD-D05C68C94937}" type="datetime1">
              <a:rPr lang="en-US" smtClean="0"/>
              <a:pPr/>
              <a:t>6/13/2019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32" y="2495550"/>
            <a:ext cx="1511068" cy="1819917"/>
          </a:xfrm>
          <a:prstGeom prst="rect">
            <a:avLst/>
          </a:prstGeom>
        </p:spPr>
      </p:pic>
      <p:sp>
        <p:nvSpPr>
          <p:cNvPr id="45" name="TextBox 44"/>
          <p:cNvSpPr txBox="1"/>
          <p:nvPr userDrawn="1"/>
        </p:nvSpPr>
        <p:spPr>
          <a:xfrm>
            <a:off x="-1218752" y="296087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46" name="Group 45"/>
          <p:cNvGrpSpPr/>
          <p:nvPr userDrawn="1"/>
        </p:nvGrpSpPr>
        <p:grpSpPr>
          <a:xfrm rot="16200000">
            <a:off x="-609600" y="384753"/>
            <a:ext cx="914400" cy="161222"/>
            <a:chOff x="-609600" y="2487991"/>
            <a:chExt cx="914400" cy="161222"/>
          </a:xfrm>
        </p:grpSpPr>
        <p:cxnSp>
          <p:nvCxnSpPr>
            <p:cNvPr id="47" name="Straight Connector 46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0" name="TextBox 49"/>
          <p:cNvSpPr txBox="1"/>
          <p:nvPr userDrawn="1"/>
        </p:nvSpPr>
        <p:spPr>
          <a:xfrm>
            <a:off x="-1218752" y="4506211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51" name="Group 50"/>
          <p:cNvGrpSpPr/>
          <p:nvPr userDrawn="1"/>
        </p:nvGrpSpPr>
        <p:grpSpPr>
          <a:xfrm rot="16200000">
            <a:off x="-609600" y="4594877"/>
            <a:ext cx="914400" cy="161222"/>
            <a:chOff x="-609600" y="2487991"/>
            <a:chExt cx="914400" cy="161222"/>
          </a:xfrm>
        </p:grpSpPr>
        <p:cxnSp>
          <p:nvCxnSpPr>
            <p:cNvPr id="52" name="Straight Connector 51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5" name="Group 54"/>
          <p:cNvGrpSpPr/>
          <p:nvPr userDrawn="1"/>
        </p:nvGrpSpPr>
        <p:grpSpPr>
          <a:xfrm>
            <a:off x="-76200" y="-628650"/>
            <a:ext cx="1143000" cy="534663"/>
            <a:chOff x="-76200" y="-628650"/>
            <a:chExt cx="1143000" cy="534663"/>
          </a:xfrm>
        </p:grpSpPr>
        <p:sp>
          <p:nvSpPr>
            <p:cNvPr id="56" name="TextBox 55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 smtClean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  <a:endParaRPr lang="en-US" sz="8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cxnSp>
          <p:nvCxnSpPr>
            <p:cNvPr id="57" name="Straight Connector 56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0" name="Group 59"/>
          <p:cNvGrpSpPr/>
          <p:nvPr userDrawn="1"/>
        </p:nvGrpSpPr>
        <p:grpSpPr>
          <a:xfrm>
            <a:off x="8153400" y="-628650"/>
            <a:ext cx="1143000" cy="534663"/>
            <a:chOff x="-76200" y="-628650"/>
            <a:chExt cx="1143000" cy="534663"/>
          </a:xfrm>
        </p:grpSpPr>
        <p:sp>
          <p:nvSpPr>
            <p:cNvPr id="61" name="TextBox 60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 smtClean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  <a:endParaRPr lang="en-US" sz="8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cxnSp>
          <p:nvCxnSpPr>
            <p:cNvPr id="62" name="Straight Connector 61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517" cy="5143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218752" y="296087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16200000">
            <a:off x="-609600" y="384753"/>
            <a:ext cx="914400" cy="161222"/>
            <a:chOff x="-609600" y="2487991"/>
            <a:chExt cx="914400" cy="161222"/>
          </a:xfrm>
        </p:grpSpPr>
        <p:cxnSp>
          <p:nvCxnSpPr>
            <p:cNvPr id="10" name="Straight Connector 9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/>
          <p:nvPr userDrawn="1"/>
        </p:nvSpPr>
        <p:spPr>
          <a:xfrm>
            <a:off x="-1218752" y="4506211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-609600" y="4594877"/>
            <a:ext cx="914400" cy="161222"/>
            <a:chOff x="-609600" y="2487991"/>
            <a:chExt cx="914400" cy="161222"/>
          </a:xfrm>
        </p:grpSpPr>
        <p:cxnSp>
          <p:nvCxnSpPr>
            <p:cNvPr id="16" name="Straight Connector 15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 userDrawn="1"/>
        </p:nvGrpSpPr>
        <p:grpSpPr>
          <a:xfrm>
            <a:off x="-76200" y="-628650"/>
            <a:ext cx="1143000" cy="534663"/>
            <a:chOff x="-76200" y="-628650"/>
            <a:chExt cx="1143000" cy="53466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 smtClean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  <a:endParaRPr lang="en-US" sz="8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 userDrawn="1"/>
        </p:nvGrpSpPr>
        <p:grpSpPr>
          <a:xfrm>
            <a:off x="8153400" y="-628650"/>
            <a:ext cx="1143000" cy="534663"/>
            <a:chOff x="-76200" y="-628650"/>
            <a:chExt cx="1143000" cy="534663"/>
          </a:xfrm>
        </p:grpSpPr>
        <p:sp>
          <p:nvSpPr>
            <p:cNvPr id="26" name="TextBox 25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 smtClean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  <a:endParaRPr lang="en-US" sz="8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1" name="Rectangle 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1809750"/>
            <a:ext cx="7010400" cy="971550"/>
          </a:xfrm>
          <a:effectLst>
            <a:outerShdw blurRad="63500" dist="38099" dir="2700000" algn="ctr" rotWithShape="0">
              <a:schemeClr val="tx1">
                <a:alpha val="57001"/>
              </a:scheme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 sz="2400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2" name="Rectangle 83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123950"/>
            <a:ext cx="7010400" cy="582216"/>
          </a:xfrm>
          <a:ln w="38100" cmpd="dbl">
            <a:noFill/>
          </a:ln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</p:spPr>
        <p:txBody>
          <a:bodyPr/>
          <a:lstStyle>
            <a:lvl1pPr algn="ctr">
              <a:defRPr sz="3200" b="1" spc="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8" name="Rectangle 8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657600" y="4629150"/>
            <a:ext cx="1905000" cy="34290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0BD2C982-CA7D-F64F-96BD-D05C68C94937}" type="datetime1">
              <a:rPr lang="en-US" smtClean="0"/>
              <a:pPr/>
              <a:t>6/13/2019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3970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105150"/>
            <a:ext cx="3657600" cy="1219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1"/>
            <a:ext cx="9144000" cy="5149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1650"/>
            <a:ext cx="5715000" cy="2228850"/>
          </a:xfrm>
          <a:effectLst/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32">
          <p15:clr>
            <a:srgbClr val="FBAE40"/>
          </p15:clr>
        </p15:guide>
        <p15:guide id="2" pos="5088">
          <p15:clr>
            <a:srgbClr val="FBAE40"/>
          </p15:clr>
        </p15:guide>
        <p15:guide id="3" pos="6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1"/>
            <a:ext cx="9144000" cy="5149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1"/>
            <a:ext cx="9144000" cy="5149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1123950"/>
            <a:ext cx="5867399" cy="476250"/>
          </a:xfrm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981200" y="1771650"/>
            <a:ext cx="2743200" cy="2228850"/>
          </a:xfrm>
          <a:effectLst/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771650"/>
            <a:ext cx="2743200" cy="2228850"/>
          </a:xfrm>
          <a:effectLst/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1"/>
            <a:ext cx="9144000" cy="5149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81200" y="1771650"/>
            <a:ext cx="5715000" cy="2228850"/>
          </a:xfrm>
          <a:effectLst/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le and Char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1"/>
            <a:ext cx="9144000" cy="5149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981200" y="1771650"/>
            <a:ext cx="5715000" cy="2228850"/>
          </a:xfrm>
          <a:effectLst/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5162550"/>
          </a:xfrm>
          <a:prstGeom prst="rect">
            <a:avLst/>
          </a:prstGeom>
          <a:solidFill>
            <a:srgbClr val="D7D8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6356"/>
          </a:xfrm>
          <a:prstGeom prst="rect">
            <a:avLst/>
          </a:prstGeom>
        </p:spPr>
      </p:pic>
      <p:sp>
        <p:nvSpPr>
          <p:cNvPr id="8274" name="Rectangle 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1809750"/>
            <a:ext cx="7010400" cy="971550"/>
          </a:xfrm>
          <a:effectLst/>
        </p:spPr>
        <p:txBody>
          <a:bodyPr/>
          <a:lstStyle>
            <a:lvl1pPr marL="0" indent="0" algn="ctr">
              <a:buFont typeface="Wingdings" charset="0"/>
              <a:buNone/>
              <a:defRPr sz="2400" spc="3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8275" name="Rectangle 83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123950"/>
            <a:ext cx="7010400" cy="582216"/>
          </a:xfrm>
          <a:effectLst/>
        </p:spPr>
        <p:txBody>
          <a:bodyPr/>
          <a:lstStyle>
            <a:lvl1pPr algn="ctr">
              <a:defRPr sz="3200" b="1" spc="3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276" name="Rectangle 8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657600" y="4629150"/>
            <a:ext cx="1905000" cy="34290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fld id="{0BD2C982-CA7D-F64F-96BD-D05C68C94937}" type="datetime1">
              <a:rPr lang="en-US" smtClean="0"/>
              <a:pPr/>
              <a:t>6/13/2019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218752" y="296087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16200000">
            <a:off x="-609600" y="384753"/>
            <a:ext cx="914400" cy="161222"/>
            <a:chOff x="-609600" y="2487991"/>
            <a:chExt cx="914400" cy="161222"/>
          </a:xfrm>
        </p:grpSpPr>
        <p:cxnSp>
          <p:nvCxnSpPr>
            <p:cNvPr id="10" name="Straight Connector 9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/>
          <p:nvPr userDrawn="1"/>
        </p:nvSpPr>
        <p:spPr>
          <a:xfrm>
            <a:off x="-1218752" y="4506211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-609600" y="4594877"/>
            <a:ext cx="914400" cy="161222"/>
            <a:chOff x="-609600" y="2487991"/>
            <a:chExt cx="914400" cy="161222"/>
          </a:xfrm>
        </p:grpSpPr>
        <p:cxnSp>
          <p:nvCxnSpPr>
            <p:cNvPr id="16" name="Straight Connector 15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 userDrawn="1"/>
        </p:nvGrpSpPr>
        <p:grpSpPr>
          <a:xfrm>
            <a:off x="-76200" y="-628650"/>
            <a:ext cx="1143000" cy="534663"/>
            <a:chOff x="-76200" y="-628650"/>
            <a:chExt cx="1143000" cy="53466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 smtClean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  <a:endParaRPr lang="en-US" sz="8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 userDrawn="1"/>
        </p:nvGrpSpPr>
        <p:grpSpPr>
          <a:xfrm>
            <a:off x="8153400" y="-628650"/>
            <a:ext cx="1143000" cy="534663"/>
            <a:chOff x="-76200" y="-628650"/>
            <a:chExt cx="1143000" cy="534663"/>
          </a:xfrm>
        </p:grpSpPr>
        <p:sp>
          <p:nvSpPr>
            <p:cNvPr id="26" name="TextBox 25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 smtClean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  <a:endParaRPr lang="en-US" sz="8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77362"/>
            <a:ext cx="3200400" cy="83210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71650"/>
            <a:ext cx="5715000" cy="2228850"/>
          </a:xfrm>
          <a:effectLst/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261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32" userDrawn="1">
          <p15:clr>
            <a:srgbClr val="FBAE40"/>
          </p15:clr>
        </p15:guide>
        <p15:guide id="2" pos="5088" userDrawn="1">
          <p15:clr>
            <a:srgbClr val="FBAE40"/>
          </p15:clr>
        </p15:guide>
        <p15:guide id="3" pos="67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40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1123950"/>
            <a:ext cx="5867399" cy="476250"/>
          </a:xfrm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981200" y="1771650"/>
            <a:ext cx="2743200" cy="2228850"/>
          </a:xfrm>
          <a:effectLst/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771650"/>
            <a:ext cx="2743200" cy="2228850"/>
          </a:xfrm>
          <a:effectLst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507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81200" y="1771650"/>
            <a:ext cx="5715000" cy="2228850"/>
          </a:xfrm>
          <a:effectLst/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06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3950"/>
            <a:ext cx="6096000" cy="476250"/>
          </a:xfrm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981200" y="1771650"/>
            <a:ext cx="5715000" cy="2228850"/>
          </a:xfrm>
          <a:effectLst/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137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-19050"/>
            <a:ext cx="9144000" cy="516255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940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218752" y="296087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16200000">
            <a:off x="-609600" y="384753"/>
            <a:ext cx="914400" cy="161222"/>
            <a:chOff x="-609600" y="2487991"/>
            <a:chExt cx="914400" cy="161222"/>
          </a:xfrm>
        </p:grpSpPr>
        <p:cxnSp>
          <p:nvCxnSpPr>
            <p:cNvPr id="10" name="Straight Connector 9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4" name="TextBox 13"/>
          <p:cNvSpPr txBox="1"/>
          <p:nvPr userDrawn="1"/>
        </p:nvSpPr>
        <p:spPr>
          <a:xfrm>
            <a:off x="-1218752" y="4506211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-609600" y="4594877"/>
            <a:ext cx="914400" cy="161222"/>
            <a:chOff x="-609600" y="2487991"/>
            <a:chExt cx="914400" cy="161222"/>
          </a:xfrm>
        </p:grpSpPr>
        <p:cxnSp>
          <p:nvCxnSpPr>
            <p:cNvPr id="16" name="Straight Connector 15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 userDrawn="1"/>
        </p:nvGrpSpPr>
        <p:grpSpPr>
          <a:xfrm>
            <a:off x="-76200" y="-628650"/>
            <a:ext cx="1143000" cy="534663"/>
            <a:chOff x="-76200" y="-628650"/>
            <a:chExt cx="1143000" cy="534663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 smtClean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  <a:endParaRPr lang="en-US" sz="8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cxnSp>
          <p:nvCxnSpPr>
            <p:cNvPr id="22" name="Straight Connector 21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 userDrawn="1"/>
        </p:nvGrpSpPr>
        <p:grpSpPr>
          <a:xfrm>
            <a:off x="8153400" y="-628650"/>
            <a:ext cx="1143000" cy="534663"/>
            <a:chOff x="-76200" y="-628650"/>
            <a:chExt cx="1143000" cy="534663"/>
          </a:xfrm>
        </p:grpSpPr>
        <p:sp>
          <p:nvSpPr>
            <p:cNvPr id="26" name="TextBox 25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 smtClean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  <a:endParaRPr lang="en-US" sz="8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1" name="Rectangle 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1809750"/>
            <a:ext cx="7010400" cy="971550"/>
          </a:xfrm>
          <a:effectLst>
            <a:outerShdw blurRad="63500" dist="38099" dir="2700000" algn="ctr" rotWithShape="0">
              <a:schemeClr val="tx1">
                <a:alpha val="57001"/>
              </a:scheme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 sz="2400" spc="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32" name="Rectangle 83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123950"/>
            <a:ext cx="7010400" cy="582216"/>
          </a:xfrm>
          <a:ln w="38100" cmpd="dbl">
            <a:noFill/>
          </a:ln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</p:spPr>
        <p:txBody>
          <a:bodyPr/>
          <a:lstStyle>
            <a:lvl1pPr algn="ctr">
              <a:defRPr sz="3200" b="1" spc="2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8" name="Rectangle 8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657600" y="4629150"/>
            <a:ext cx="1905000" cy="34290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0BD2C982-CA7D-F64F-96BD-D05C68C94937}" type="datetime1">
              <a:rPr lang="en-US" smtClean="0"/>
              <a:pPr/>
              <a:t>6/13/2019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39700"/>
            <a:ext cx="0" cy="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95550"/>
            <a:ext cx="1510314" cy="18196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0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123950"/>
            <a:ext cx="6096000" cy="476250"/>
          </a:xfrm>
          <a:prstGeom prst="rect">
            <a:avLst/>
          </a:prstGeom>
          <a:noFill/>
          <a:ln>
            <a:noFill/>
          </a:ln>
          <a:effectLst>
            <a:outerShdw blurRad="148590" dist="38099" dir="2700000" algn="ctr" rotWithShape="0">
              <a:schemeClr val="tx1">
                <a:alpha val="58000"/>
              </a:scheme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201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71650"/>
            <a:ext cx="5715000" cy="22288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8000"/>
              </a:scheme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-1218752" y="296087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 rot="16200000">
            <a:off x="-609600" y="384753"/>
            <a:ext cx="914400" cy="161222"/>
            <a:chOff x="-609600" y="2487991"/>
            <a:chExt cx="914400" cy="161222"/>
          </a:xfrm>
        </p:grpSpPr>
        <p:cxnSp>
          <p:nvCxnSpPr>
            <p:cNvPr id="19" name="Straight Connector 18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2" name="TextBox 21"/>
          <p:cNvSpPr txBox="1"/>
          <p:nvPr userDrawn="1"/>
        </p:nvSpPr>
        <p:spPr>
          <a:xfrm>
            <a:off x="-1218752" y="4506211"/>
            <a:ext cx="111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This section may be cropped for TV</a:t>
            </a:r>
            <a:endParaRPr lang="en-US" sz="8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 rot="16200000">
            <a:off x="-609600" y="4594877"/>
            <a:ext cx="914400" cy="161222"/>
            <a:chOff x="-609600" y="2487991"/>
            <a:chExt cx="914400" cy="161222"/>
          </a:xfrm>
        </p:grpSpPr>
        <p:cxnSp>
          <p:nvCxnSpPr>
            <p:cNvPr id="24" name="Straight Connector 23"/>
            <p:cNvCxnSpPr/>
            <p:nvPr userDrawn="1"/>
          </p:nvCxnSpPr>
          <p:spPr bwMode="auto">
            <a:xfrm>
              <a:off x="-609600" y="2570772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 userDrawn="1"/>
          </p:nvCxnSpPr>
          <p:spPr bwMode="auto">
            <a:xfrm>
              <a:off x="-6096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 userDrawn="1"/>
          </p:nvCxnSpPr>
          <p:spPr bwMode="auto">
            <a:xfrm>
              <a:off x="304800" y="2487991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 userDrawn="1"/>
        </p:nvGrpSpPr>
        <p:grpSpPr>
          <a:xfrm>
            <a:off x="-76200" y="-628650"/>
            <a:ext cx="1143000" cy="534663"/>
            <a:chOff x="-76200" y="-628650"/>
            <a:chExt cx="1143000" cy="534663"/>
          </a:xfrm>
        </p:grpSpPr>
        <p:sp>
          <p:nvSpPr>
            <p:cNvPr id="28" name="TextBox 27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 smtClean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  <a:endParaRPr lang="en-US" sz="8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cxnSp>
          <p:nvCxnSpPr>
            <p:cNvPr id="29" name="Straight Connector 28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/>
          <p:cNvGrpSpPr/>
          <p:nvPr userDrawn="1"/>
        </p:nvGrpSpPr>
        <p:grpSpPr>
          <a:xfrm>
            <a:off x="8153400" y="-628650"/>
            <a:ext cx="1143000" cy="534663"/>
            <a:chOff x="-76200" y="-628650"/>
            <a:chExt cx="1143000" cy="534663"/>
          </a:xfrm>
        </p:grpSpPr>
        <p:sp>
          <p:nvSpPr>
            <p:cNvPr id="33" name="TextBox 32"/>
            <p:cNvSpPr txBox="1"/>
            <p:nvPr userDrawn="1"/>
          </p:nvSpPr>
          <p:spPr>
            <a:xfrm>
              <a:off x="-76200" y="-62865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800" dirty="0" smtClean="0">
                  <a:latin typeface="Century Gothic" charset="0"/>
                  <a:ea typeface="Century Gothic" charset="0"/>
                  <a:cs typeface="Century Gothic" charset="0"/>
                </a:rPr>
                <a:t>This section may be cropped for TV</a:t>
              </a:r>
              <a:endParaRPr lang="en-US" sz="800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cxnSp>
          <p:nvCxnSpPr>
            <p:cNvPr id="34" name="Straight Connector 33"/>
            <p:cNvCxnSpPr/>
            <p:nvPr userDrawn="1"/>
          </p:nvCxnSpPr>
          <p:spPr bwMode="auto">
            <a:xfrm>
              <a:off x="0" y="-172428"/>
              <a:ext cx="914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 userDrawn="1"/>
          </p:nvCxnSpPr>
          <p:spPr bwMode="auto">
            <a:xfrm>
              <a:off x="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 userDrawn="1"/>
          </p:nvCxnSpPr>
          <p:spPr bwMode="auto">
            <a:xfrm>
              <a:off x="914400" y="-255209"/>
              <a:ext cx="0" cy="16122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94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1" r:id="rId2"/>
    <p:sldLayoutId id="2147483668" r:id="rId3"/>
    <p:sldLayoutId id="2147483673" r:id="rId4"/>
    <p:sldLayoutId id="2147483678" r:id="rId5"/>
    <p:sldLayoutId id="2147483679" r:id="rId6"/>
    <p:sldLayoutId id="2147483680" r:id="rId7"/>
    <p:sldLayoutId id="2147483689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90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75000"/>
        <a:buFont typeface="LucidaGrande" charset="0"/>
        <a:buChar char="●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1028700" indent="-3429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70000"/>
        <a:buFont typeface="LucidaGrande" charset="0"/>
        <a:buChar char="●"/>
        <a:defRPr sz="2800">
          <a:solidFill>
            <a:srgbClr val="FFFFFF"/>
          </a:solidFill>
          <a:latin typeface="Helvetica" charset="0"/>
          <a:ea typeface="+mn-ea"/>
        </a:defRPr>
      </a:lvl2pPr>
      <a:lvl3pPr marL="1714500" indent="-3683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Font typeface="LucidaGrande" charset="0"/>
        <a:buChar char="●"/>
        <a:defRPr sz="2400">
          <a:solidFill>
            <a:srgbClr val="FFFFFF"/>
          </a:solidFill>
          <a:latin typeface="Helvetica" charset="0"/>
          <a:ea typeface="+mn-ea"/>
        </a:defRPr>
      </a:lvl3pPr>
      <a:lvl4pPr marL="2298700" indent="-3429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Font typeface="LucidaGrande" charset="0"/>
        <a:buChar char="●"/>
        <a:defRPr sz="2000">
          <a:solidFill>
            <a:srgbClr val="FFFFFF"/>
          </a:solidFill>
          <a:latin typeface="Helvetica" charset="0"/>
          <a:ea typeface="+mn-ea"/>
        </a:defRPr>
      </a:lvl4pPr>
      <a:lvl5pPr marL="2921000" indent="-381000" algn="l" rtl="0" eaLnBrk="1" fontAlgn="base" hangingPunct="1">
        <a:spcBef>
          <a:spcPct val="20000"/>
        </a:spcBef>
        <a:spcAft>
          <a:spcPct val="0"/>
        </a:spcAft>
        <a:buClr>
          <a:srgbClr val="FFFFFF"/>
        </a:buClr>
        <a:buSzPct val="85000"/>
        <a:buFont typeface="LucidaGrande" charset="0"/>
        <a:buChar char="●"/>
        <a:defRPr sz="2000">
          <a:solidFill>
            <a:srgbClr val="FFFFFF"/>
          </a:solidFill>
          <a:latin typeface="Helvetica" charset="0"/>
          <a:ea typeface="+mn-ea"/>
        </a:defRPr>
      </a:lvl5pPr>
      <a:lvl6pPr marL="33782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6pPr>
      <a:lvl7pPr marL="38354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7pPr>
      <a:lvl8pPr marL="42926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8pPr>
      <a:lvl9pPr marL="47498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defRPr sz="2000">
          <a:solidFill>
            <a:schemeClr val="accent1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32" userDrawn="1">
          <p15:clr>
            <a:srgbClr val="F26B43"/>
          </p15:clr>
        </p15:guide>
        <p15:guide id="2" pos="672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5184" userDrawn="1">
          <p15:clr>
            <a:srgbClr val="F26B43"/>
          </p15:clr>
        </p15:guide>
        <p15:guide id="5" orient="horz" pos="612" userDrawn="1">
          <p15:clr>
            <a:srgbClr val="F26B43"/>
          </p15:clr>
        </p15:guide>
        <p15:guide id="6" orient="horz" pos="2628" userDrawn="1">
          <p15:clr>
            <a:srgbClr val="F26B43"/>
          </p15:clr>
        </p15:guide>
        <p15:guide id="7" pos="5088" userDrawn="1">
          <p15:clr>
            <a:srgbClr val="F26B43"/>
          </p15:clr>
        </p15:guide>
        <p15:guide id="8" orient="horz" pos="7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FY 2018/19 Accomplishments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Sustainability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79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90653" y="942565"/>
            <a:ext cx="6096000" cy="476250"/>
          </a:xfrm>
        </p:spPr>
        <p:txBody>
          <a:bodyPr/>
          <a:lstStyle/>
          <a:p>
            <a:r>
              <a:rPr lang="en-US" dirty="0" smtClean="0"/>
              <a:t>Legislative Action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62293" y="1432010"/>
            <a:ext cx="5715000" cy="17683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Buy Clean CA 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105" y="2316204"/>
            <a:ext cx="3471862" cy="2278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181" y="819150"/>
            <a:ext cx="3094182" cy="27432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023" r="5450" b="27609"/>
          <a:stretch/>
        </p:blipFill>
        <p:spPr>
          <a:xfrm>
            <a:off x="5562600" y="2733432"/>
            <a:ext cx="3276600" cy="230059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195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90653" y="942565"/>
            <a:ext cx="6096000" cy="476250"/>
          </a:xfrm>
        </p:spPr>
        <p:txBody>
          <a:bodyPr/>
          <a:lstStyle/>
          <a:p>
            <a:r>
              <a:rPr lang="en-US" dirty="0" smtClean="0"/>
              <a:t>Feedback on Critical Issues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62292" y="1657350"/>
            <a:ext cx="6495908" cy="154304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Clean Water &amp; Storm Protection Initiative</a:t>
            </a:r>
          </a:p>
          <a:p>
            <a:r>
              <a:rPr lang="en-US" sz="2400" dirty="0" smtClean="0"/>
              <a:t>Sep, Nov, Jan, Feb, May meetings</a:t>
            </a:r>
          </a:p>
          <a:p>
            <a:r>
              <a:rPr lang="en-US" sz="2400" dirty="0" smtClean="0"/>
              <a:t>Council Work Program item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dirty="0" smtClean="0"/>
              <a:t>CalGreen Code Update</a:t>
            </a:r>
          </a:p>
          <a:p>
            <a:r>
              <a:rPr lang="en-US" sz="2400" dirty="0" smtClean="0"/>
              <a:t>Jan, Feb meetings</a:t>
            </a:r>
          </a:p>
          <a:p>
            <a:r>
              <a:rPr lang="en-US" sz="2400" dirty="0" smtClean="0"/>
              <a:t>Council Work Program item</a:t>
            </a:r>
          </a:p>
        </p:txBody>
      </p:sp>
    </p:spTree>
    <p:extLst>
      <p:ext uri="{BB962C8B-B14F-4D97-AF65-F5344CB8AC3E}">
        <p14:creationId xmlns:p14="http://schemas.microsoft.com/office/powerpoint/2010/main" val="35310687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0" y="819150"/>
            <a:ext cx="5867400" cy="3576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809750"/>
            <a:ext cx="174171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80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6"/>
          <a:stretch/>
        </p:blipFill>
        <p:spPr>
          <a:xfrm>
            <a:off x="2133600" y="895350"/>
            <a:ext cx="6019800" cy="353167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971550"/>
            <a:ext cx="4648200" cy="476250"/>
          </a:xfrm>
          <a:solidFill>
            <a:srgbClr val="FFFFFF">
              <a:alpha val="67843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Community Outreach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62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61950"/>
            <a:ext cx="6172200" cy="41148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89960" y="1047750"/>
            <a:ext cx="4648200" cy="476250"/>
          </a:xfrm>
          <a:solidFill>
            <a:srgbClr val="FFFFFF">
              <a:alpha val="67843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Student Essay Contest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7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ertino16x9_2013_2">
  <a:themeElements>
    <a:clrScheme name="Cupertino 1">
      <a:dk1>
        <a:srgbClr val="707371"/>
      </a:dk1>
      <a:lt1>
        <a:srgbClr val="FFFFFF"/>
      </a:lt1>
      <a:dk2>
        <a:srgbClr val="002454"/>
      </a:dk2>
      <a:lt2>
        <a:srgbClr val="B2B3B2"/>
      </a:lt2>
      <a:accent1>
        <a:srgbClr val="B2B3B2"/>
      </a:accent1>
      <a:accent2>
        <a:srgbClr val="802F2C"/>
      </a:accent2>
      <a:accent3>
        <a:srgbClr val="C8D8EB"/>
      </a:accent3>
      <a:accent4>
        <a:srgbClr val="ED8B00"/>
      </a:accent4>
      <a:accent5>
        <a:srgbClr val="1C4120"/>
      </a:accent5>
      <a:accent6>
        <a:srgbClr val="EED383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 Presentation Template (1)</Template>
  <TotalTime>2304</TotalTime>
  <Words>250</Words>
  <Application>Microsoft Office PowerPoint</Application>
  <PresentationFormat>On-screen Show (16:9)</PresentationFormat>
  <Paragraphs>33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Century Gothic</vt:lpstr>
      <vt:lpstr>Helvetica</vt:lpstr>
      <vt:lpstr>LucidaGrande</vt:lpstr>
      <vt:lpstr>Wingdings</vt:lpstr>
      <vt:lpstr>Cupertino16x9_2013_2</vt:lpstr>
      <vt:lpstr>Sustainability Commission</vt:lpstr>
      <vt:lpstr>Legislative Action</vt:lpstr>
      <vt:lpstr>Feedback on Critical Issues</vt:lpstr>
      <vt:lpstr>PowerPoint Presentation</vt:lpstr>
      <vt:lpstr>Community Outreach</vt:lpstr>
      <vt:lpstr>Student Essay Contest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/>
  <cp:lastModifiedBy>Gilee Corral</cp:lastModifiedBy>
  <cp:revision>76</cp:revision>
  <cp:lastPrinted>2017-10-19T16:32:23Z</cp:lastPrinted>
  <dcterms:created xsi:type="dcterms:W3CDTF">2017-10-16T17:25:56Z</dcterms:created>
  <dcterms:modified xsi:type="dcterms:W3CDTF">2019-06-13T16:05:57Z</dcterms:modified>
</cp:coreProperties>
</file>