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  <p:sldMasterId id="2147483726" r:id="rId3"/>
    <p:sldMasterId id="2147483738" r:id="rId4"/>
    <p:sldMasterId id="2147483750" r:id="rId5"/>
    <p:sldMasterId id="2147483762" r:id="rId6"/>
    <p:sldMasterId id="2147483774" r:id="rId7"/>
  </p:sldMasterIdLst>
  <p:notesMasterIdLst>
    <p:notesMasterId r:id="rId22"/>
  </p:notesMasterIdLst>
  <p:sldIdLst>
    <p:sldId id="284" r:id="rId8"/>
    <p:sldId id="265" r:id="rId9"/>
    <p:sldId id="283" r:id="rId10"/>
    <p:sldId id="285" r:id="rId11"/>
    <p:sldId id="286" r:id="rId12"/>
    <p:sldId id="287" r:id="rId13"/>
    <p:sldId id="262" r:id="rId14"/>
    <p:sldId id="270" r:id="rId15"/>
    <p:sldId id="271" r:id="rId16"/>
    <p:sldId id="279" r:id="rId17"/>
    <p:sldId id="273" r:id="rId18"/>
    <p:sldId id="282" r:id="rId19"/>
    <p:sldId id="278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2" autoAdjust="0"/>
  </p:normalViewPr>
  <p:slideViewPr>
    <p:cSldViewPr>
      <p:cViewPr>
        <p:scale>
          <a:sx n="75" d="100"/>
          <a:sy n="7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C5B0-B3B6-462E-9D19-CEEB0B66D70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15E16-B636-402A-B2F9-07F5C79EA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0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674F-1311-49E8-A916-D78E114758B4}" type="datetime1">
              <a:rPr lang="en-US" smtClean="0"/>
              <a:t>9/17/2020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CB2D-D21B-46CF-8505-F1A4AEDBD630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828-0A05-40ED-BD3E-76F387DA5422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5DB-F9FC-4096-BCBE-663B42BB6F7E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78F-684A-4677-B878-8D0D29B62742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33-142A-4CD7-AFB5-AE1E01F85E4F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278C-D299-4749-AA30-0C270FBF7382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0DE1-80BB-4CDC-A877-19F8C7B93767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7A0-80F3-431A-93DD-CF8781FBA618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D1A8-BB73-4733-8D05-F91B1C7F1404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DC60-DABF-4D96-B831-03714A10060F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674F-1311-49E8-A916-D78E11475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1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CB2D-D21B-46CF-8505-F1A4AEDBD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5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828-0A05-40ED-BD3E-76F387DA54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3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5DB-F9FC-4096-BCBE-663B42BB6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35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78F-684A-4677-B878-8D0D29B6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4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33-142A-4CD7-AFB5-AE1E01F85E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67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278C-D299-4749-AA30-0C270FBF7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51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0DE1-80BB-4CDC-A877-19F8C7B93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7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7A0-80F3-431A-93DD-CF8781FBA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61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D1A8-BB73-4733-8D05-F91B1C7F1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5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DC60-DABF-4D96-B831-03714A100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73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674F-1311-49E8-A916-D78E11475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08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CB2D-D21B-46CF-8505-F1A4AEDBD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67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828-0A05-40ED-BD3E-76F387DA54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6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5DB-F9FC-4096-BCBE-663B42BB6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61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78F-684A-4677-B878-8D0D29B6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72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33-142A-4CD7-AFB5-AE1E01F85E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0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278C-D299-4749-AA30-0C270FBF7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25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0DE1-80BB-4CDC-A877-19F8C7B93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0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7A0-80F3-431A-93DD-CF8781FBA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D1A8-BB73-4733-8D05-F91B1C7F1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76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DC60-DABF-4D96-B831-03714A100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28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674F-1311-49E8-A916-D78E11475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3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CB2D-D21B-46CF-8505-F1A4AEDBD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47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828-0A05-40ED-BD3E-76F387DA54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060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5DB-F9FC-4096-BCBE-663B42BB6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85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78F-684A-4677-B878-8D0D29B6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33-142A-4CD7-AFB5-AE1E01F85E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5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278C-D299-4749-AA30-0C270FBF7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37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0DE1-80BB-4CDC-A877-19F8C7B93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07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7A0-80F3-431A-93DD-CF8781FBA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67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D1A8-BB73-4733-8D05-F91B1C7F1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00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DC60-DABF-4D96-B831-03714A100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1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674F-1311-49E8-A916-D78E11475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206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CB2D-D21B-46CF-8505-F1A4AEDBD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344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828-0A05-40ED-BD3E-76F387DA54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01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5DB-F9FC-4096-BCBE-663B42BB6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6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4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78F-684A-4677-B878-8D0D29B6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95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33-142A-4CD7-AFB5-AE1E01F85E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83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278C-D299-4749-AA30-0C270FBF7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62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0DE1-80BB-4CDC-A877-19F8C7B93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6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7A0-80F3-431A-93DD-CF8781FBA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51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D1A8-BB73-4733-8D05-F91B1C7F1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24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DC60-DABF-4D96-B831-03714A100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368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674F-1311-49E8-A916-D78E114758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48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CB2D-D21B-46CF-8505-F1A4AEDBD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34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828-0A05-40ED-BD3E-76F387DA54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274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F5DB-F9FC-4096-BCBE-663B42BB6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67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78F-684A-4677-B878-8D0D29B62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210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33-142A-4CD7-AFB5-AE1E01F85E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8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278C-D299-4749-AA30-0C270FBF7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37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0DE1-80BB-4CDC-A877-19F8C7B93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83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7A0-80F3-431A-93DD-CF8781FBA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D1A8-BB73-4733-8D05-F91B1C7F1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47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DC60-DABF-4D96-B831-03714A100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8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-76200" y="63246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0" smtClean="0">
                <a:solidFill>
                  <a:srgbClr val="338B33"/>
                </a:solidFill>
              </a:rPr>
              <a:t> Visual 1.</a:t>
            </a:r>
            <a:fld id="{454AE2F0-FBEA-4136-9112-26902D13A5BF}" type="slidenum">
              <a:rPr lang="en-US" altLang="en-US" sz="1400" b="0" smtClean="0">
                <a:solidFill>
                  <a:srgbClr val="338B33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1400" b="0" smtClean="0">
              <a:solidFill>
                <a:srgbClr val="338B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9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6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8B3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8B3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8B3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8B3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8B3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00CC0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00CC0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00CC0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00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w"/>
        <a:defRPr sz="3400" b="1">
          <a:solidFill>
            <a:srgbClr val="338B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3400" b="1">
          <a:solidFill>
            <a:srgbClr val="338B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rgbClr val="338B33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400" b="1">
          <a:solidFill>
            <a:srgbClr val="338B33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400" b="1">
          <a:solidFill>
            <a:srgbClr val="338B33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400" b="1">
          <a:solidFill>
            <a:srgbClr val="00CC00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400" b="1">
          <a:solidFill>
            <a:srgbClr val="00CC00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400" b="1">
          <a:solidFill>
            <a:srgbClr val="00CC00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400" b="1">
          <a:solidFill>
            <a:srgbClr val="00CC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CEB7F8-30FC-4B02-B604-B59949D52D33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Cupertino OES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05F3D1-F0CA-4858-BF77-BE2760763E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7F8-30FC-4B02-B604-B59949D52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0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7F8-30FC-4B02-B604-B59949D52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8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7F8-30FC-4B02-B604-B59949D52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8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7F8-30FC-4B02-B604-B59949D52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9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7F8-30FC-4B02-B604-B59949D52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F3D1-F0CA-4858-BF77-BE2760763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5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Possible Hazards for this Area?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Earthquakes</a:t>
            </a:r>
          </a:p>
          <a:p>
            <a:r>
              <a:rPr lang="en-US" altLang="en-US" dirty="0"/>
              <a:t>Fires</a:t>
            </a:r>
          </a:p>
          <a:p>
            <a:r>
              <a:rPr lang="en-US" altLang="en-US" dirty="0"/>
              <a:t>Floods</a:t>
            </a:r>
          </a:p>
          <a:p>
            <a:r>
              <a:rPr lang="en-US" altLang="en-US" dirty="0"/>
              <a:t>Hazardous Materials</a:t>
            </a:r>
          </a:p>
          <a:p>
            <a:r>
              <a:rPr lang="en-US" altLang="en-US" dirty="0"/>
              <a:t>Landslides</a:t>
            </a:r>
          </a:p>
          <a:p>
            <a:r>
              <a:rPr lang="en-US" altLang="en-US" sz="4000" dirty="0"/>
              <a:t>Pandemic</a:t>
            </a:r>
          </a:p>
          <a:p>
            <a:r>
              <a:rPr lang="en-US" altLang="en-US" dirty="0"/>
              <a:t>Terrorism</a:t>
            </a:r>
          </a:p>
          <a:p>
            <a:r>
              <a:rPr lang="en-US" altLang="en-US" dirty="0"/>
              <a:t>Transportation Accidents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Cupertino OES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G:\County Fire\No_Parking.101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3848100" cy="4078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7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How do we do that ?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u="sng" dirty="0" smtClean="0"/>
              <a:t>Your safety #1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/>
              <a:t>	Take care of yourself, family, </a:t>
            </a:r>
            <a:r>
              <a:rPr lang="en-US" dirty="0" smtClean="0"/>
              <a:t>home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	</a:t>
            </a:r>
            <a:r>
              <a:rPr lang="en-US" dirty="0"/>
              <a:t>Survey your </a:t>
            </a:r>
            <a:r>
              <a:rPr lang="en-US" dirty="0" smtClean="0"/>
              <a:t>neighbors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/>
              <a:t>	Take care of any immediate neighborhood issues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 </a:t>
            </a:r>
          </a:p>
          <a:p>
            <a:pPr marL="0" lvl="1" indent="0">
              <a:buNone/>
            </a:pPr>
            <a:r>
              <a:rPr lang="en-US" u="sng" dirty="0" smtClean="0"/>
              <a:t>Report your status</a:t>
            </a:r>
          </a:p>
          <a:p>
            <a:pPr marL="400050" lvl="2" indent="0">
              <a:buNone/>
            </a:pPr>
            <a:r>
              <a:rPr lang="en-US" dirty="0" smtClean="0"/>
              <a:t> 	Use the form to collect your status</a:t>
            </a:r>
          </a:p>
          <a:p>
            <a:pPr marL="400050" lvl="2" indent="0">
              <a:buNone/>
            </a:pPr>
            <a:r>
              <a:rPr lang="en-US" dirty="0" smtClean="0"/>
              <a:t>	Turn on your FRS radio and deliver your report to your 	ARK</a:t>
            </a:r>
          </a:p>
          <a:p>
            <a:pPr marL="742950" lvl="2" indent="-342900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Block</a:t>
            </a:r>
            <a:r>
              <a:rPr lang="en-US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Leader to ARK Communications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Plan</a:t>
            </a:r>
          </a:p>
          <a:p>
            <a:pPr lvl="1"/>
            <a:r>
              <a:rPr lang="en-US" dirty="0" smtClean="0"/>
              <a:t>Each ARK has </a:t>
            </a:r>
            <a:r>
              <a:rPr lang="en-US" dirty="0" smtClean="0"/>
              <a:t>FRS/GMRS</a:t>
            </a:r>
            <a:endParaRPr lang="en-US" dirty="0" smtClean="0"/>
          </a:p>
          <a:p>
            <a:pPr lvl="1"/>
            <a:r>
              <a:rPr lang="en-US" dirty="0" smtClean="0"/>
              <a:t>Tested 4 Zones </a:t>
            </a:r>
          </a:p>
          <a:p>
            <a:pPr lvl="1"/>
            <a:r>
              <a:rPr lang="en-US" dirty="0" smtClean="0"/>
              <a:t> Trained staff to receive and transmit messages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Equipment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3088CA-D2E2-466B-B2B2-BACD392DB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" y="3617286"/>
            <a:ext cx="3962400" cy="2971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813CA3-8F36-416F-B711-0D3ABF0D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0"/>
            <a:ext cx="3938243" cy="2992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04FE04-D151-4EAE-A07F-23DD02808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3345"/>
            <a:ext cx="2543647" cy="3553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943600"/>
            <a:ext cx="13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Station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562600"/>
            <a:ext cx="16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Kit at each ARK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35179" y="1981200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FRS/GMRS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Block Leaders radio familiarization plan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Practice</a:t>
            </a:r>
          </a:p>
          <a:p>
            <a:pPr lvl="2"/>
            <a:r>
              <a:rPr lang="en-US" dirty="0" smtClean="0"/>
              <a:t>Zone by Zone</a:t>
            </a:r>
          </a:p>
          <a:p>
            <a:pPr lvl="2"/>
            <a:r>
              <a:rPr lang="en-US" dirty="0" smtClean="0"/>
              <a:t>Meet at ARK or Zoom to be safe</a:t>
            </a:r>
          </a:p>
          <a:p>
            <a:pPr lvl="2"/>
            <a:r>
              <a:rPr lang="en-US" dirty="0" smtClean="0"/>
              <a:t>Set up radios</a:t>
            </a:r>
          </a:p>
          <a:p>
            <a:pPr lvl="2"/>
            <a:r>
              <a:rPr lang="en-US" dirty="0" smtClean="0"/>
              <a:t>Go home and radio back to ARK</a:t>
            </a:r>
          </a:p>
          <a:p>
            <a:pPr lvl="2"/>
            <a:r>
              <a:rPr lang="en-US" dirty="0" smtClean="0"/>
              <a:t>Schedule to be announced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Questions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2057400" cy="16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Are you prepared?</a:t>
            </a:r>
            <a:endParaRPr lang="en-US" sz="44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937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b="1" dirty="0" smtClean="0"/>
              <a:t>Learn </a:t>
            </a:r>
            <a:r>
              <a:rPr lang="en-US" b="1" dirty="0"/>
              <a:t>simple, basic </a:t>
            </a:r>
            <a:r>
              <a:rPr lang="en-US" b="1" dirty="0" smtClean="0"/>
              <a:t>safety skills </a:t>
            </a:r>
            <a:r>
              <a:rPr lang="en-US" b="1" dirty="0"/>
              <a:t>to keep your home and family safe!</a:t>
            </a:r>
          </a:p>
          <a:p>
            <a:pPr marL="137160" indent="0">
              <a:buNone/>
            </a:pPr>
            <a:r>
              <a:rPr lang="en-US" dirty="0" smtClean="0"/>
              <a:t>	• </a:t>
            </a:r>
            <a:r>
              <a:rPr lang="en-US" dirty="0"/>
              <a:t>When and how to turn off the gas</a:t>
            </a:r>
          </a:p>
          <a:p>
            <a:pPr marL="137160" indent="0">
              <a:buNone/>
            </a:pPr>
            <a:r>
              <a:rPr lang="en-US" dirty="0" smtClean="0"/>
              <a:t>	• </a:t>
            </a:r>
            <a:r>
              <a:rPr lang="en-US" dirty="0"/>
              <a:t>How to use a fire extinguisher</a:t>
            </a:r>
          </a:p>
          <a:p>
            <a:pPr marL="137160" indent="0">
              <a:buNone/>
            </a:pPr>
            <a:r>
              <a:rPr lang="en-US" dirty="0" smtClean="0"/>
              <a:t>	• </a:t>
            </a:r>
            <a:r>
              <a:rPr lang="en-US" dirty="0"/>
              <a:t>What to do when phones don’t work</a:t>
            </a:r>
          </a:p>
          <a:p>
            <a:pPr marL="137160" indent="0">
              <a:buNone/>
            </a:pPr>
            <a:r>
              <a:rPr lang="en-US" dirty="0" smtClean="0"/>
              <a:t>	• </a:t>
            </a:r>
            <a:r>
              <a:rPr lang="en-US" dirty="0"/>
              <a:t>Earthquake emergency supplies</a:t>
            </a:r>
          </a:p>
          <a:p>
            <a:pPr marL="137160" indent="0">
              <a:buNone/>
            </a:pPr>
            <a:r>
              <a:rPr lang="en-US" dirty="0" smtClean="0"/>
              <a:t>	• </a:t>
            </a:r>
            <a:r>
              <a:rPr lang="en-US" dirty="0"/>
              <a:t>Medical aid for the first five minutes after event</a:t>
            </a:r>
          </a:p>
          <a:p>
            <a:pPr marL="137160" indent="0">
              <a:buNone/>
            </a:pPr>
            <a:r>
              <a:rPr lang="en-US" dirty="0" smtClean="0"/>
              <a:t>	• </a:t>
            </a:r>
            <a:r>
              <a:rPr lang="en-US" dirty="0"/>
              <a:t>Community Emergency Response information</a:t>
            </a:r>
          </a:p>
          <a:p>
            <a:pPr marL="137160" indent="0">
              <a:buNone/>
            </a:pPr>
            <a:r>
              <a:rPr lang="en-US" dirty="0" smtClean="0"/>
              <a:t>	• </a:t>
            </a:r>
            <a:r>
              <a:rPr lang="en-US" dirty="0"/>
              <a:t>What’s the City’s plan and what is your role</a:t>
            </a:r>
          </a:p>
          <a:p>
            <a:pPr marL="137160" indent="0">
              <a:buNone/>
            </a:pPr>
            <a:endParaRPr lang="en-US" b="1" dirty="0" smtClean="0"/>
          </a:p>
          <a:p>
            <a:pPr marL="137160" indent="0">
              <a:buNone/>
            </a:pPr>
            <a:r>
              <a:rPr lang="en-US" b="1" dirty="0" smtClean="0"/>
              <a:t>Be ready, free emergency prep workshops</a:t>
            </a:r>
          </a:p>
          <a:p>
            <a:pPr marL="137160" indent="0">
              <a:buNone/>
            </a:pPr>
            <a:r>
              <a:rPr lang="en-US" dirty="0" smtClean="0"/>
              <a:t>RS</a:t>
            </a:r>
            <a:r>
              <a:rPr lang="en-US" dirty="0" smtClean="0"/>
              <a:t>VP </a:t>
            </a:r>
            <a:r>
              <a:rPr lang="en-US" dirty="0"/>
              <a:t>to Ken at KennethE@cupertino.org or 408-777-3176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Emergency </a:t>
            </a:r>
            <a:r>
              <a:rPr lang="en-US" alt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9900"/>
                </a:solidFill>
              </a:rPr>
              <a:t>	</a:t>
            </a:r>
            <a:r>
              <a:rPr lang="en-US" altLang="en-US" dirty="0" smtClean="0">
                <a:solidFill>
                  <a:srgbClr val="009900"/>
                </a:solidFill>
              </a:rPr>
              <a:t>	      The Top </a:t>
            </a:r>
            <a:r>
              <a:rPr lang="en-US" altLang="en-US" dirty="0">
                <a:solidFill>
                  <a:srgbClr val="009900"/>
                </a:solidFill>
              </a:rPr>
              <a:t>Supplies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Cupertino OES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unit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48693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2590800"/>
            <a:ext cx="10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Flashlight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2717" y="2758990"/>
            <a:ext cx="76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Water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0681" y="3707368"/>
            <a:ext cx="117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Radio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FRS/GMRS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0246" y="4475891"/>
            <a:ext cx="65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Food</a:t>
            </a:r>
          </a:p>
        </p:txBody>
      </p:sp>
      <p:pic>
        <p:nvPicPr>
          <p:cNvPr id="10" name="Picture 16" descr="MPj040215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10654" r="31955" b="7991"/>
          <a:stretch>
            <a:fillRect/>
          </a:stretch>
        </p:blipFill>
        <p:spPr bwMode="auto">
          <a:xfrm>
            <a:off x="2514600" y="3048000"/>
            <a:ext cx="479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0681" y="57150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PPE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5726668"/>
            <a:ext cx="1247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</a:rPr>
              <a:t>First Aid Kit</a:t>
            </a:r>
          </a:p>
        </p:txBody>
      </p:sp>
    </p:spTree>
    <p:extLst>
      <p:ext uri="{BB962C8B-B14F-4D97-AF65-F5344CB8AC3E}">
        <p14:creationId xmlns:p14="http://schemas.microsoft.com/office/powerpoint/2010/main" val="10938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Optional </a:t>
            </a:r>
            <a:r>
              <a:rPr lang="en-US" altLang="en-US" dirty="0" smtClean="0"/>
              <a:t>Supplies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Cupertino OES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5"/>
          <a:stretch>
            <a:fillRect/>
          </a:stretch>
        </p:blipFill>
        <p:spPr bwMode="auto">
          <a:xfrm>
            <a:off x="2092411" y="1437503"/>
            <a:ext cx="4413970" cy="4525963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1600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Basic Tools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Maps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Toys/Games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   For Kids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Spare Tire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Jumper Cables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Blanket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1438694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Fire Extinguisher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Clothes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Animal Food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Toiletries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Prescription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   Medications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99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9900"/>
                </a:solidFill>
              </a:rPr>
              <a:t>Extra Eyeglasses</a:t>
            </a:r>
          </a:p>
        </p:txBody>
      </p:sp>
    </p:spTree>
    <p:extLst>
      <p:ext uri="{BB962C8B-B14F-4D97-AF65-F5344CB8AC3E}">
        <p14:creationId xmlns:p14="http://schemas.microsoft.com/office/powerpoint/2010/main" val="25005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to day emergencies 911 few minutes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Sheriff, </a:t>
            </a:r>
            <a:r>
              <a:rPr lang="en-US" dirty="0"/>
              <a:t>Fire, Public </a:t>
            </a:r>
            <a:r>
              <a:rPr lang="en-US" dirty="0" smtClean="0"/>
              <a:t>Works,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Regional event and all emergency resources are busy</a:t>
            </a:r>
          </a:p>
          <a:p>
            <a:pPr lvl="1"/>
            <a:r>
              <a:rPr lang="en-US" dirty="0"/>
              <a:t>we take care of ourselves, family and </a:t>
            </a:r>
            <a:r>
              <a:rPr lang="en-US" dirty="0" smtClean="0"/>
              <a:t>neighbors using our </a:t>
            </a:r>
            <a:r>
              <a:rPr lang="en-US" dirty="0"/>
              <a:t>PEP, CERT, First Aid, </a:t>
            </a:r>
            <a:r>
              <a:rPr lang="en-US" dirty="0" smtClean="0"/>
              <a:t>CPR, training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</p:spTree>
    <p:extLst>
      <p:ext uri="{BB962C8B-B14F-4D97-AF65-F5344CB8AC3E}">
        <p14:creationId xmlns:p14="http://schemas.microsoft.com/office/powerpoint/2010/main" val="1197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 and 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does the City get it’s situation status</a:t>
            </a:r>
          </a:p>
          <a:p>
            <a:pPr lvl="1"/>
            <a:r>
              <a:rPr lang="en-US" dirty="0"/>
              <a:t>Employees</a:t>
            </a:r>
          </a:p>
          <a:p>
            <a:pPr lvl="1"/>
            <a:r>
              <a:rPr lang="en-US" dirty="0"/>
              <a:t>Residents</a:t>
            </a:r>
          </a:p>
          <a:p>
            <a:pPr lvl="2"/>
            <a:r>
              <a:rPr lang="en-US" dirty="0"/>
              <a:t>Block Leaders</a:t>
            </a:r>
          </a:p>
          <a:p>
            <a:pPr lvl="2"/>
            <a:r>
              <a:rPr lang="en-US" dirty="0"/>
              <a:t>Neighborhood Watch</a:t>
            </a:r>
          </a:p>
          <a:p>
            <a:pPr lvl="2"/>
            <a:r>
              <a:rPr lang="en-US" dirty="0"/>
              <a:t>Citizen Corps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Cupertino OES</a:t>
            </a:r>
          </a:p>
        </p:txBody>
      </p:sp>
    </p:spTree>
    <p:extLst>
      <p:ext uri="{BB962C8B-B14F-4D97-AF65-F5344CB8AC3E}">
        <p14:creationId xmlns:p14="http://schemas.microsoft.com/office/powerpoint/2010/main" val="21460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74" y="381000"/>
            <a:ext cx="6838426" cy="641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Cupertino’s Reporting Zones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What does the City Manager </a:t>
            </a:r>
            <a:r>
              <a:rPr lang="en-US" sz="3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need to know?</a:t>
            </a:r>
            <a:endParaRPr lang="en-US" sz="34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Injuries, Structural Damage, Hazards and Access issues</a:t>
            </a:r>
            <a:endParaRPr lang="en-US" dirty="0"/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Now we can report </a:t>
            </a:r>
            <a:r>
              <a:rPr lang="en-US" dirty="0" smtClean="0"/>
              <a:t>without </a:t>
            </a:r>
            <a:r>
              <a:rPr lang="en-US" dirty="0" smtClean="0"/>
              <a:t>leaving your neighborhood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Cupertino OES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78848"/>
              </p:ext>
            </p:extLst>
          </p:nvPr>
        </p:nvGraphicFramePr>
        <p:xfrm>
          <a:off x="304800" y="1981200"/>
          <a:ext cx="8610601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137"/>
                <a:gridCol w="408976"/>
                <a:gridCol w="1845918"/>
                <a:gridCol w="784791"/>
                <a:gridCol w="873219"/>
                <a:gridCol w="754394"/>
                <a:gridCol w="331602"/>
                <a:gridCol w="256991"/>
                <a:gridCol w="290152"/>
                <a:gridCol w="408976"/>
                <a:gridCol w="389632"/>
                <a:gridCol w="342656"/>
                <a:gridCol w="353709"/>
                <a:gridCol w="563724"/>
                <a:gridCol w="563724"/>
              </a:tblGrid>
              <a:tr h="3346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 dirty="0">
                          <a:effectLst/>
                        </a:rPr>
                        <a:t>Addresses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>
                          <a:effectLst/>
                        </a:rPr>
                        <a:t>Injuries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>
                          <a:effectLst/>
                        </a:rPr>
                        <a:t>Structure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>
                          <a:effectLst/>
                        </a:rPr>
                        <a:t>Fire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>
                          <a:effectLst/>
                        </a:rPr>
                        <a:t>Hazards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>
                          <a:effectLst/>
                        </a:rPr>
                        <a:t>Access</a:t>
                      </a:r>
                      <a:br>
                        <a:rPr lang="en-US" sz="1000" u="sng" strike="noStrike">
                          <a:effectLst/>
                        </a:rPr>
                      </a:br>
                      <a:r>
                        <a:rPr lang="en-US" sz="1000" u="sng" strike="noStrike">
                          <a:effectLst/>
                        </a:rPr>
                        <a:t>(describe)</a:t>
                      </a:r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44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Number of Injuries &amp; Description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Light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Moderate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Heavy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Describe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On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Out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Gas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Sewer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Water Main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Electric Power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Road Block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Other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</a:tr>
              <a:tr h="689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#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Red-Immediate Life Threatening      Yellow-Delayed treatment           Green-Minor injury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Broken Windows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Cracked/Fallen Chimney or Fence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Large Amount Cracking on Exterior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Possible Interior Damage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Partial / Full Collapse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Off Foundation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Structural Damage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Leak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Leak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Break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Lines Down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Power 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/>
                </a:tc>
              </a:tr>
              <a:tr h="280161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14451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Main 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 Red, 4 Yellow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"/>
                      </a:endParaRPr>
                    </a:p>
                  </a:txBody>
                  <a:tcPr marL="7933" marR="7933" marT="7933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14700" y="125866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Your Neighborhood </a:t>
            </a:r>
            <a:r>
              <a:rPr lang="en-US" sz="1600" dirty="0"/>
              <a:t>Name</a:t>
            </a:r>
          </a:p>
          <a:p>
            <a:r>
              <a:rPr lang="en-US" sz="1600" dirty="0"/>
              <a:t>Preliminary Status Report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40386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Zone: MV, </a:t>
            </a:r>
            <a:r>
              <a:rPr lang="en-US" sz="1200" dirty="0" err="1"/>
              <a:t>Reg</a:t>
            </a:r>
            <a:r>
              <a:rPr lang="en-US" sz="1200" dirty="0"/>
              <a:t>, GG, DA, Law, </a:t>
            </a:r>
            <a:r>
              <a:rPr lang="en-US" sz="1200" dirty="0" err="1"/>
              <a:t>Crk</a:t>
            </a:r>
            <a:endParaRPr lang="en-US" sz="1200" dirty="0"/>
          </a:p>
          <a:p>
            <a:r>
              <a:rPr lang="en-US" sz="1200" dirty="0"/>
              <a:t>Page     of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1581833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Date /Time 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36000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How can you report your status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365</Words>
  <Application>Microsoft Office PowerPoint</Application>
  <PresentationFormat>On-screen Show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2_Blank Presentation</vt:lpstr>
      <vt:lpstr>Apex</vt:lpstr>
      <vt:lpstr>Office Theme</vt:lpstr>
      <vt:lpstr>1_Office Theme</vt:lpstr>
      <vt:lpstr>2_Office Theme</vt:lpstr>
      <vt:lpstr>3_Office Theme</vt:lpstr>
      <vt:lpstr>4_Office Theme</vt:lpstr>
      <vt:lpstr>Possible Hazards for this Area?</vt:lpstr>
      <vt:lpstr>Are you prepared?</vt:lpstr>
      <vt:lpstr>Emergency Supplies</vt:lpstr>
      <vt:lpstr>Optional Supplies</vt:lpstr>
      <vt:lpstr>Response</vt:lpstr>
      <vt:lpstr>Eyes and Ears</vt:lpstr>
      <vt:lpstr>Cupertino’s Reporting Zones</vt:lpstr>
      <vt:lpstr>What does the City Manager need to know?</vt:lpstr>
      <vt:lpstr>PowerPoint Presentation</vt:lpstr>
      <vt:lpstr>How do we do that ?</vt:lpstr>
      <vt:lpstr>Block Leader to ARK Communications</vt:lpstr>
      <vt:lpstr>Equipment</vt:lpstr>
      <vt:lpstr>Block Leaders radio familiarization plan</vt:lpstr>
      <vt:lpstr>Questions?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OES-2</dc:creator>
  <cp:lastModifiedBy>OES-2</cp:lastModifiedBy>
  <cp:revision>84</cp:revision>
  <dcterms:created xsi:type="dcterms:W3CDTF">2019-01-28T20:55:22Z</dcterms:created>
  <dcterms:modified xsi:type="dcterms:W3CDTF">2020-09-17T20:21:54Z</dcterms:modified>
</cp:coreProperties>
</file>