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7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7" r:id="rId13"/>
    <p:sldId id="280" r:id="rId14"/>
    <p:sldId id="281" r:id="rId15"/>
    <p:sldId id="282" r:id="rId16"/>
    <p:sldId id="283" r:id="rId17"/>
    <p:sldId id="284" r:id="rId18"/>
    <p:sldId id="269" r:id="rId19"/>
    <p:sldId id="270" r:id="rId20"/>
    <p:sldId id="288" r:id="rId21"/>
    <p:sldId id="265" r:id="rId22"/>
    <p:sldId id="286" r:id="rId23"/>
    <p:sldId id="26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ena, Ricardo" initials="UR" lastIdx="1" clrIdx="0">
    <p:extLst>
      <p:ext uri="{19B8F6BF-5375-455C-9EA6-DF929625EA0E}">
        <p15:presenceInfo xmlns:p15="http://schemas.microsoft.com/office/powerpoint/2012/main" userId="S::Ricardo.Urena@shf.sccgov.org::c0d88e8d-cf78-433c-9a10-228995305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/>
              <a:t>Priority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</c:v>
                </c:pt>
                <c:pt idx="1">
                  <c:v>67</c:v>
                </c:pt>
                <c:pt idx="2">
                  <c:v>64</c:v>
                </c:pt>
                <c:pt idx="3">
                  <c:v>61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2-4C04-92F3-61F55F41CA9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15660376"/>
        <c:axId val="1215650208"/>
      </c:barChart>
      <c:catAx>
        <c:axId val="121566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650208"/>
        <c:crosses val="autoZero"/>
        <c:auto val="1"/>
        <c:lblAlgn val="ctr"/>
        <c:lblOffset val="100"/>
        <c:noMultiLvlLbl val="0"/>
      </c:catAx>
      <c:valAx>
        <c:axId val="1215650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5660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Hot Spots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72-49B0-8E9E-EA541AF8F9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572-49B0-8E9E-EA541AF8F9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572-49B0-8E9E-EA541AF8F9D7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Self Storage</c:v>
                </c:pt>
                <c:pt idx="1">
                  <c:v>Gas Station</c:v>
                </c:pt>
                <c:pt idx="2">
                  <c:v>Bike Shop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72-49B0-8E9E-EA541AF8F9D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17936680"/>
        <c:axId val="1117941928"/>
      </c:barChart>
      <c:catAx>
        <c:axId val="1117936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941928"/>
        <c:crosses val="autoZero"/>
        <c:auto val="1"/>
        <c:lblAlgn val="ctr"/>
        <c:lblOffset val="100"/>
        <c:noMultiLvlLbl val="0"/>
      </c:catAx>
      <c:valAx>
        <c:axId val="1117941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93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Commercial Hot Spots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799841449300571"/>
          <c:y val="0.16330316742081449"/>
          <c:w val="0.63362010717224493"/>
          <c:h val="0.718816047315352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Whole Foods</c:v>
                </c:pt>
                <c:pt idx="1">
                  <c:v>The Marketplace</c:v>
                </c:pt>
                <c:pt idx="2">
                  <c:v>Main Street</c:v>
                </c:pt>
                <c:pt idx="3">
                  <c:v>Loree Center</c:v>
                </c:pt>
                <c:pt idx="4">
                  <c:v>Cupertino Village</c:v>
                </c:pt>
                <c:pt idx="5">
                  <c:v>BJ's Restaurant </c:v>
                </c:pt>
                <c:pt idx="6">
                  <c:v>Apple Bldg/Complex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7</c:v>
                </c:pt>
                <c:pt idx="2">
                  <c:v>17</c:v>
                </c:pt>
                <c:pt idx="3">
                  <c:v>5</c:v>
                </c:pt>
                <c:pt idx="4">
                  <c:v>21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5-4244-B77D-ADA42B1A8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64697600"/>
        <c:axId val="164699136"/>
      </c:barChart>
      <c:catAx>
        <c:axId val="1646976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99136"/>
        <c:crosses val="autoZero"/>
        <c:auto val="1"/>
        <c:lblAlgn val="ctr"/>
        <c:lblOffset val="100"/>
        <c:noMultiLvlLbl val="0"/>
      </c:catAx>
      <c:valAx>
        <c:axId val="164699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9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72875059171225E-2"/>
          <c:y val="5.4151785714285722E-2"/>
          <c:w val="0.88582522238071371"/>
          <c:h val="0.81857142857142862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ACF-44A1-A02F-3C700E13B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192</c:v>
                </c:pt>
                <c:pt idx="1">
                  <c:v>161</c:v>
                </c:pt>
                <c:pt idx="2">
                  <c:v>202</c:v>
                </c:pt>
                <c:pt idx="3">
                  <c:v>272</c:v>
                </c:pt>
                <c:pt idx="4">
                  <c:v>196</c:v>
                </c:pt>
                <c:pt idx="5">
                  <c:v>180</c:v>
                </c:pt>
                <c:pt idx="6">
                  <c:v>298</c:v>
                </c:pt>
                <c:pt idx="7">
                  <c:v>330</c:v>
                </c:pt>
                <c:pt idx="8">
                  <c:v>464</c:v>
                </c:pt>
                <c:pt idx="9">
                  <c:v>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CF-44A1-A02F-3C700E13B5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4827520"/>
        <c:axId val="164829056"/>
      </c:lineChart>
      <c:catAx>
        <c:axId val="16482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29056"/>
        <c:crosses val="autoZero"/>
        <c:auto val="1"/>
        <c:lblAlgn val="ctr"/>
        <c:lblOffset val="100"/>
        <c:noMultiLvlLbl val="0"/>
      </c:catAx>
      <c:valAx>
        <c:axId val="16482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2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West Valley Patrol Totals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202</c:v>
                </c:pt>
                <c:pt idx="1">
                  <c:v>217</c:v>
                </c:pt>
                <c:pt idx="2">
                  <c:v>251</c:v>
                </c:pt>
                <c:pt idx="3">
                  <c:v>189</c:v>
                </c:pt>
                <c:pt idx="4">
                  <c:v>328</c:v>
                </c:pt>
                <c:pt idx="5">
                  <c:v>304</c:v>
                </c:pt>
                <c:pt idx="6">
                  <c:v>241</c:v>
                </c:pt>
                <c:pt idx="7">
                  <c:v>256</c:v>
                </c:pt>
                <c:pt idx="8">
                  <c:v>218</c:v>
                </c:pt>
                <c:pt idx="9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5E-42C4-B1DB-AAD9885DDBD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33669120"/>
        <c:axId val="1133670432"/>
      </c:barChart>
      <c:catAx>
        <c:axId val="113366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670432"/>
        <c:crosses val="autoZero"/>
        <c:auto val="1"/>
        <c:lblAlgn val="ctr"/>
        <c:lblOffset val="100"/>
        <c:noMultiLvlLbl val="0"/>
      </c:catAx>
      <c:valAx>
        <c:axId val="1133670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366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/>
              <a:t>Priority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4590</c:v>
                </c:pt>
                <c:pt idx="1">
                  <c:v>5272</c:v>
                </c:pt>
                <c:pt idx="2">
                  <c:v>4246</c:v>
                </c:pt>
                <c:pt idx="3">
                  <c:v>4252</c:v>
                </c:pt>
                <c:pt idx="4">
                  <c:v>3244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4-4BEA-A534-C995ED117A1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15714824"/>
        <c:axId val="1215715808"/>
      </c:barChart>
      <c:catAx>
        <c:axId val="121571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715808"/>
        <c:crosses val="autoZero"/>
        <c:auto val="1"/>
        <c:lblAlgn val="ctr"/>
        <c:lblOffset val="100"/>
        <c:noMultiLvlLbl val="0"/>
      </c:catAx>
      <c:valAx>
        <c:axId val="1215715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571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/>
              <a:t>Priority 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5196</c:v>
                </c:pt>
                <c:pt idx="1">
                  <c:v>5490</c:v>
                </c:pt>
                <c:pt idx="2">
                  <c:v>5152</c:v>
                </c:pt>
                <c:pt idx="3">
                  <c:v>5170</c:v>
                </c:pt>
                <c:pt idx="4">
                  <c:v>4431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7-43AE-9443-A9FB1D71D2F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68992824"/>
        <c:axId val="1168993152"/>
      </c:barChart>
      <c:catAx>
        <c:axId val="116899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993152"/>
        <c:crosses val="autoZero"/>
        <c:auto val="1"/>
        <c:lblAlgn val="ctr"/>
        <c:lblOffset val="100"/>
        <c:noMultiLvlLbl val="0"/>
      </c:catAx>
      <c:valAx>
        <c:axId val="1168993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6899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>
                <a:latin typeface="+mn-lt"/>
              </a:defRPr>
            </a:pPr>
            <a:r>
              <a:rPr lang="en-US" sz="2000">
                <a:latin typeface="+mn-lt"/>
              </a:rPr>
              <a:t>Cupertino Crime </a:t>
            </a:r>
            <a:r>
              <a:rPr lang="en-US" sz="2000" baseline="0">
                <a:latin typeface="+mn-lt"/>
              </a:rPr>
              <a:t>Totals   2018 - 2020</a:t>
            </a:r>
            <a:endParaRPr lang="en-US" sz="2000">
              <a:latin typeface="+mn-lt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715229277658973"/>
          <c:y val="8.2485139229061685E-2"/>
          <c:w val="0.71390482783058706"/>
          <c:h val="0.7491016065151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Sex Crimes</c:v>
                </c:pt>
                <c:pt idx="1">
                  <c:v>DV</c:v>
                </c:pt>
                <c:pt idx="2">
                  <c:v>Assaults</c:v>
                </c:pt>
                <c:pt idx="3">
                  <c:v>Robbery</c:v>
                </c:pt>
                <c:pt idx="4">
                  <c:v>ID Theft, Forgery, Fraud</c:v>
                </c:pt>
                <c:pt idx="5">
                  <c:v>Grand Theft</c:v>
                </c:pt>
                <c:pt idx="6">
                  <c:v>Auto Theft</c:v>
                </c:pt>
                <c:pt idx="7">
                  <c:v>Vehicle Burglary</c:v>
                </c:pt>
                <c:pt idx="8">
                  <c:v>Residential Burglary</c:v>
                </c:pt>
                <c:pt idx="9">
                  <c:v>Commercial Burglary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</c:v>
                </c:pt>
                <c:pt idx="1">
                  <c:v>70</c:v>
                </c:pt>
                <c:pt idx="2">
                  <c:v>43</c:v>
                </c:pt>
                <c:pt idx="3">
                  <c:v>19</c:v>
                </c:pt>
                <c:pt idx="4">
                  <c:v>139</c:v>
                </c:pt>
                <c:pt idx="5">
                  <c:v>109</c:v>
                </c:pt>
                <c:pt idx="6">
                  <c:v>55</c:v>
                </c:pt>
                <c:pt idx="7">
                  <c:v>188</c:v>
                </c:pt>
                <c:pt idx="8">
                  <c:v>96</c:v>
                </c:pt>
                <c:pt idx="9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3-4816-83BA-3FA9E53C9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Sex Crimes</c:v>
                </c:pt>
                <c:pt idx="1">
                  <c:v>DV</c:v>
                </c:pt>
                <c:pt idx="2">
                  <c:v>Assaults</c:v>
                </c:pt>
                <c:pt idx="3">
                  <c:v>Robbery</c:v>
                </c:pt>
                <c:pt idx="4">
                  <c:v>ID Theft, Forgery, Fraud</c:v>
                </c:pt>
                <c:pt idx="5">
                  <c:v>Grand Theft</c:v>
                </c:pt>
                <c:pt idx="6">
                  <c:v>Auto Theft</c:v>
                </c:pt>
                <c:pt idx="7">
                  <c:v>Vehicle Burglary</c:v>
                </c:pt>
                <c:pt idx="8">
                  <c:v>Residential Burglary</c:v>
                </c:pt>
                <c:pt idx="9">
                  <c:v>Commercial Burglary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18</c:v>
                </c:pt>
                <c:pt idx="1">
                  <c:v>56</c:v>
                </c:pt>
                <c:pt idx="2">
                  <c:v>50</c:v>
                </c:pt>
                <c:pt idx="3">
                  <c:v>11</c:v>
                </c:pt>
                <c:pt idx="4">
                  <c:v>102</c:v>
                </c:pt>
                <c:pt idx="5">
                  <c:v>73</c:v>
                </c:pt>
                <c:pt idx="6">
                  <c:v>45</c:v>
                </c:pt>
                <c:pt idx="7">
                  <c:v>464</c:v>
                </c:pt>
                <c:pt idx="8">
                  <c:v>121</c:v>
                </c:pt>
                <c:pt idx="9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93-4816-83BA-3FA9E53C9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Sex Crimes</c:v>
                </c:pt>
                <c:pt idx="1">
                  <c:v>DV</c:v>
                </c:pt>
                <c:pt idx="2">
                  <c:v>Assaults</c:v>
                </c:pt>
                <c:pt idx="3">
                  <c:v>Robbery</c:v>
                </c:pt>
                <c:pt idx="4">
                  <c:v>ID Theft, Forgery, Fraud</c:v>
                </c:pt>
                <c:pt idx="5">
                  <c:v>Grand Theft</c:v>
                </c:pt>
                <c:pt idx="6">
                  <c:v>Auto Theft</c:v>
                </c:pt>
                <c:pt idx="7">
                  <c:v>Vehicle Burglary</c:v>
                </c:pt>
                <c:pt idx="8">
                  <c:v>Residential Burglary</c:v>
                </c:pt>
                <c:pt idx="9">
                  <c:v>Commercial Burglary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42</c:v>
                </c:pt>
                <c:pt idx="1">
                  <c:v>58</c:v>
                </c:pt>
                <c:pt idx="2">
                  <c:v>33</c:v>
                </c:pt>
                <c:pt idx="3">
                  <c:v>13</c:v>
                </c:pt>
                <c:pt idx="4">
                  <c:v>127</c:v>
                </c:pt>
                <c:pt idx="5">
                  <c:v>85</c:v>
                </c:pt>
                <c:pt idx="6">
                  <c:v>60</c:v>
                </c:pt>
                <c:pt idx="7">
                  <c:v>330</c:v>
                </c:pt>
                <c:pt idx="8">
                  <c:v>122</c:v>
                </c:pt>
                <c:pt idx="9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93-4816-83BA-3FA9E53C9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9403520"/>
        <c:axId val="109429888"/>
      </c:barChart>
      <c:catAx>
        <c:axId val="109403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en-US"/>
          </a:p>
        </c:txPr>
        <c:crossAx val="109429888"/>
        <c:crosses val="autoZero"/>
        <c:auto val="1"/>
        <c:lblAlgn val="ctr"/>
        <c:lblOffset val="100"/>
        <c:noMultiLvlLbl val="0"/>
      </c:catAx>
      <c:valAx>
        <c:axId val="1094298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9403520"/>
        <c:crosses val="autoZero"/>
        <c:crossBetween val="between"/>
      </c:valAx>
      <c:spPr>
        <a:noFill/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Time of Day</a:t>
            </a:r>
          </a:p>
        </c:rich>
      </c:tx>
      <c:layout>
        <c:manualLayout>
          <c:xMode val="edge"/>
          <c:yMode val="edge"/>
          <c:x val="0.3783475912773151"/>
          <c:y val="6.8669527896995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982891641505399E-2"/>
          <c:y val="7.8661861183022513E-2"/>
          <c:w val="0.94249049106822158"/>
          <c:h val="0.6696313102561154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 of Day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8E-41E4-8492-F2CD1E40F4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8E-41E4-8492-F2CD1E40F4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78E-41E4-8492-F2CD1E40F4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78E-41E4-8492-F2CD1E40F4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Multiple days - 
time of day unk</c:v>
                </c:pt>
                <c:pt idx="1">
                  <c:v>Early morning
12AM - 7AM</c:v>
                </c:pt>
                <c:pt idx="2">
                  <c:v>Day
7AM - 5PM</c:v>
                </c:pt>
                <c:pt idx="3">
                  <c:v>Evening
5PM - 12AM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12</c:v>
                </c:pt>
                <c:pt idx="2">
                  <c:v>9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8E-41E4-8492-F2CD1E40F4D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90234808064139"/>
          <c:y val="0.79314587636323464"/>
          <c:w val="0.86709765191935861"/>
          <c:h val="0.17135463618071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25601619074724"/>
          <c:y val="1.045751633986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Method of Entry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D3-4A45-B8CA-5A90E351E7A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3FD3-4A45-B8CA-5A90E351E7A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FD3-4A45-B8CA-5A90E351E7A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FD3-4A45-B8CA-5A90E351E7A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3FD3-4A45-B8CA-5A90E351E7A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3FD3-4A45-B8CA-5A90E351E7A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1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3FD3-4A45-B8CA-5A90E351E7A3}"/>
              </c:ext>
            </c:extLst>
          </c:dPt>
          <c:dLbls>
            <c:dLbl>
              <c:idx val="0"/>
              <c:layout>
                <c:manualLayout>
                  <c:x val="-0.12870481225325331"/>
                  <c:y val="5.05934834470487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D3-4A45-B8CA-5A90E351E7A3}"/>
                </c:ext>
              </c:extLst>
            </c:dLbl>
            <c:dLbl>
              <c:idx val="4"/>
              <c:layout>
                <c:manualLayout>
                  <c:x val="6.1533621458014186E-2"/>
                  <c:y val="3.88741133587346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D3-4A45-B8CA-5A90E351E7A3}"/>
                </c:ext>
              </c:extLst>
            </c:dLbl>
            <c:dLbl>
              <c:idx val="5"/>
              <c:layout>
                <c:manualLayout>
                  <c:x val="4.5515779211375881E-2"/>
                  <c:y val="3.9214771994201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293953120931466E-2"/>
                      <c:h val="4.45029085924033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D3-4A45-B8CA-5A90E351E7A3}"/>
                </c:ext>
              </c:extLst>
            </c:dLbl>
            <c:dLbl>
              <c:idx val="6"/>
              <c:layout>
                <c:manualLayout>
                  <c:x val="1.7350027976240173E-2"/>
                  <c:y val="2.14133646265176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D3-4A45-B8CA-5A90E351E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Broke a glass door/slider</c:v>
                </c:pt>
                <c:pt idx="1">
                  <c:v>Broke or cut a lock</c:v>
                </c:pt>
                <c:pt idx="2">
                  <c:v>Forced/kicked/pried door</c:v>
                </c:pt>
                <c:pt idx="3">
                  <c:v>Unlocked/unsecured door or window</c:v>
                </c:pt>
                <c:pt idx="4">
                  <c:v>Open garage door</c:v>
                </c:pt>
                <c:pt idx="5">
                  <c:v>Window break</c:v>
                </c:pt>
                <c:pt idx="6">
                  <c:v>Garage remote from unlocked vehicle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41</c:v>
                </c:pt>
                <c:pt idx="1">
                  <c:v>7</c:v>
                </c:pt>
                <c:pt idx="2">
                  <c:v>10</c:v>
                </c:pt>
                <c:pt idx="3">
                  <c:v>19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FD3-4A45-B8CA-5A90E351E7A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Day of Week</a:t>
            </a:r>
          </a:p>
        </c:rich>
      </c:tx>
      <c:layout>
        <c:manualLayout>
          <c:xMode val="edge"/>
          <c:yMode val="edge"/>
          <c:x val="0.37591340572287102"/>
          <c:y val="5.3211899091228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0-46C5-8CC4-68C94804E8F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8626944"/>
        <c:axId val="958617104"/>
      </c:barChart>
      <c:catAx>
        <c:axId val="95862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617104"/>
        <c:crosses val="autoZero"/>
        <c:auto val="1"/>
        <c:lblAlgn val="ctr"/>
        <c:lblOffset val="100"/>
        <c:noMultiLvlLbl val="0"/>
      </c:catAx>
      <c:valAx>
        <c:axId val="95861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62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93</c:v>
                </c:pt>
                <c:pt idx="1">
                  <c:v>117</c:v>
                </c:pt>
                <c:pt idx="2">
                  <c:v>139</c:v>
                </c:pt>
                <c:pt idx="3">
                  <c:v>184</c:v>
                </c:pt>
                <c:pt idx="4">
                  <c:v>212</c:v>
                </c:pt>
                <c:pt idx="5">
                  <c:v>172</c:v>
                </c:pt>
                <c:pt idx="6">
                  <c:v>114</c:v>
                </c:pt>
                <c:pt idx="7">
                  <c:v>122</c:v>
                </c:pt>
                <c:pt idx="8">
                  <c:v>121</c:v>
                </c:pt>
                <c:pt idx="9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56-4F44-9313-3B80AD83B8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5803360"/>
        <c:axId val="295804672"/>
      </c:lineChart>
      <c:catAx>
        <c:axId val="29580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804672"/>
        <c:crosses val="autoZero"/>
        <c:auto val="1"/>
        <c:lblAlgn val="ctr"/>
        <c:lblOffset val="100"/>
        <c:noMultiLvlLbl val="0"/>
      </c:catAx>
      <c:valAx>
        <c:axId val="29580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80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6C7C-49B1-9E18-00317A97D2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93</c:v>
                </c:pt>
                <c:pt idx="1">
                  <c:v>110</c:v>
                </c:pt>
                <c:pt idx="2">
                  <c:v>86</c:v>
                </c:pt>
                <c:pt idx="3">
                  <c:v>123</c:v>
                </c:pt>
                <c:pt idx="4">
                  <c:v>68</c:v>
                </c:pt>
                <c:pt idx="5">
                  <c:v>75</c:v>
                </c:pt>
                <c:pt idx="6">
                  <c:v>71</c:v>
                </c:pt>
                <c:pt idx="7">
                  <c:v>76</c:v>
                </c:pt>
                <c:pt idx="8">
                  <c:v>93</c:v>
                </c:pt>
                <c:pt idx="9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7C-49B1-9E18-00317A97D2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30745568"/>
        <c:axId val="1130749832"/>
      </c:lineChart>
      <c:catAx>
        <c:axId val="113074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749832"/>
        <c:crosses val="autoZero"/>
        <c:auto val="1"/>
        <c:lblAlgn val="ctr"/>
        <c:lblOffset val="100"/>
        <c:noMultiLvlLbl val="0"/>
      </c:catAx>
      <c:valAx>
        <c:axId val="1130749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74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0308B-5B96-4929-80C3-3A91A743AD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3D44DB-997C-40F5-9B07-367EC215845C}">
      <dgm:prSet/>
      <dgm:spPr/>
      <dgm:t>
        <a:bodyPr/>
        <a:lstStyle/>
        <a:p>
          <a:r>
            <a:rPr lang="en-US"/>
            <a:t>Protective computer by using security software.</a:t>
          </a:r>
        </a:p>
      </dgm:t>
    </dgm:pt>
    <dgm:pt modelId="{27D96B47-6A22-4584-8B40-518E12D7F34D}" type="parTrans" cxnId="{4DEA34C8-BCA9-4BB5-8F9C-A24492819A2D}">
      <dgm:prSet/>
      <dgm:spPr/>
      <dgm:t>
        <a:bodyPr/>
        <a:lstStyle/>
        <a:p>
          <a:endParaRPr lang="en-US"/>
        </a:p>
      </dgm:t>
    </dgm:pt>
    <dgm:pt modelId="{334CA2A6-B522-4689-9E19-54E86B6B585A}" type="sibTrans" cxnId="{4DEA34C8-BCA9-4BB5-8F9C-A24492819A2D}">
      <dgm:prSet/>
      <dgm:spPr/>
      <dgm:t>
        <a:bodyPr/>
        <a:lstStyle/>
        <a:p>
          <a:endParaRPr lang="en-US"/>
        </a:p>
      </dgm:t>
    </dgm:pt>
    <dgm:pt modelId="{6D96C555-DE1D-47DD-A9A7-C7854EE268BD}">
      <dgm:prSet/>
      <dgm:spPr/>
      <dgm:t>
        <a:bodyPr/>
        <a:lstStyle/>
        <a:p>
          <a:r>
            <a:rPr lang="en-US"/>
            <a:t>Protect your mobile phone by updating software automatically.</a:t>
          </a:r>
        </a:p>
      </dgm:t>
    </dgm:pt>
    <dgm:pt modelId="{A10F20E3-DBB3-4C92-942B-5525DB162288}" type="parTrans" cxnId="{493C803B-9034-4933-8A03-80B29FF43E21}">
      <dgm:prSet/>
      <dgm:spPr/>
      <dgm:t>
        <a:bodyPr/>
        <a:lstStyle/>
        <a:p>
          <a:endParaRPr lang="en-US"/>
        </a:p>
      </dgm:t>
    </dgm:pt>
    <dgm:pt modelId="{220A7872-6036-4C56-8B66-19CEC21943C8}" type="sibTrans" cxnId="{493C803B-9034-4933-8A03-80B29FF43E21}">
      <dgm:prSet/>
      <dgm:spPr/>
      <dgm:t>
        <a:bodyPr/>
        <a:lstStyle/>
        <a:p>
          <a:endParaRPr lang="en-US"/>
        </a:p>
      </dgm:t>
    </dgm:pt>
    <dgm:pt modelId="{B654043B-D6EE-4224-BDD6-BA45500F2F27}">
      <dgm:prSet/>
      <dgm:spPr/>
      <dgm:t>
        <a:bodyPr/>
        <a:lstStyle/>
        <a:p>
          <a:r>
            <a:rPr lang="en-US"/>
            <a:t>Protect accounts by using multi-factor authentication.</a:t>
          </a:r>
        </a:p>
      </dgm:t>
    </dgm:pt>
    <dgm:pt modelId="{5F0924A1-A8DF-4DEE-8BE5-0073348CDB31}" type="parTrans" cxnId="{A98AF3A7-8094-482C-AB57-1BA77CF8689C}">
      <dgm:prSet/>
      <dgm:spPr/>
      <dgm:t>
        <a:bodyPr/>
        <a:lstStyle/>
        <a:p>
          <a:endParaRPr lang="en-US"/>
        </a:p>
      </dgm:t>
    </dgm:pt>
    <dgm:pt modelId="{D57D1F7C-8436-4ACA-BFAF-579AB01310FD}" type="sibTrans" cxnId="{A98AF3A7-8094-482C-AB57-1BA77CF8689C}">
      <dgm:prSet/>
      <dgm:spPr/>
      <dgm:t>
        <a:bodyPr/>
        <a:lstStyle/>
        <a:p>
          <a:endParaRPr lang="en-US"/>
        </a:p>
      </dgm:t>
    </dgm:pt>
    <dgm:pt modelId="{35D42681-9A5D-493F-86FE-8AAB920E1EF3}">
      <dgm:prSet/>
      <dgm:spPr/>
      <dgm:t>
        <a:bodyPr/>
        <a:lstStyle/>
        <a:p>
          <a:r>
            <a:rPr lang="en-US"/>
            <a:t>Protect information by backing-up data. </a:t>
          </a:r>
        </a:p>
      </dgm:t>
    </dgm:pt>
    <dgm:pt modelId="{5D457DCD-8415-4A3C-A9D9-151C24348063}" type="parTrans" cxnId="{E00C42A4-2C83-4C79-B13D-488261684567}">
      <dgm:prSet/>
      <dgm:spPr/>
      <dgm:t>
        <a:bodyPr/>
        <a:lstStyle/>
        <a:p>
          <a:endParaRPr lang="en-US"/>
        </a:p>
      </dgm:t>
    </dgm:pt>
    <dgm:pt modelId="{4289FA58-1309-4C56-8F66-E900C66A15D6}" type="sibTrans" cxnId="{E00C42A4-2C83-4C79-B13D-488261684567}">
      <dgm:prSet/>
      <dgm:spPr/>
      <dgm:t>
        <a:bodyPr/>
        <a:lstStyle/>
        <a:p>
          <a:endParaRPr lang="en-US"/>
        </a:p>
      </dgm:t>
    </dgm:pt>
    <dgm:pt modelId="{F15B58F9-8750-41BC-8B9E-EBE86A2DA15E}" type="pres">
      <dgm:prSet presAssocID="{7640308B-5B96-4929-80C3-3A91A743AD87}" presName="linear" presStyleCnt="0">
        <dgm:presLayoutVars>
          <dgm:animLvl val="lvl"/>
          <dgm:resizeHandles val="exact"/>
        </dgm:presLayoutVars>
      </dgm:prSet>
      <dgm:spPr/>
    </dgm:pt>
    <dgm:pt modelId="{99866D1C-DA56-41D1-80B3-9B9229EF3D24}" type="pres">
      <dgm:prSet presAssocID="{243D44DB-997C-40F5-9B07-367EC215845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5F55E1-21DD-493A-8E73-9CA9EA2E9F1B}" type="pres">
      <dgm:prSet presAssocID="{334CA2A6-B522-4689-9E19-54E86B6B585A}" presName="spacer" presStyleCnt="0"/>
      <dgm:spPr/>
    </dgm:pt>
    <dgm:pt modelId="{3CB18180-8691-49CA-9DE0-15A23377AC11}" type="pres">
      <dgm:prSet presAssocID="{6D96C555-DE1D-47DD-A9A7-C7854EE268B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D5F285-8464-44C9-B136-13CB41FDF4A3}" type="pres">
      <dgm:prSet presAssocID="{220A7872-6036-4C56-8B66-19CEC21943C8}" presName="spacer" presStyleCnt="0"/>
      <dgm:spPr/>
    </dgm:pt>
    <dgm:pt modelId="{9AF81CE7-C907-4117-BC51-7496B7B92E9A}" type="pres">
      <dgm:prSet presAssocID="{B654043B-D6EE-4224-BDD6-BA45500F2F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07C4EF-C8E1-4D29-82F6-1239E934017C}" type="pres">
      <dgm:prSet presAssocID="{D57D1F7C-8436-4ACA-BFAF-579AB01310FD}" presName="spacer" presStyleCnt="0"/>
      <dgm:spPr/>
    </dgm:pt>
    <dgm:pt modelId="{F9239850-31E5-41A0-8290-53BF5A2D2ECB}" type="pres">
      <dgm:prSet presAssocID="{35D42681-9A5D-493F-86FE-8AAB920E1EF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816101C-2AC5-4856-8B60-EFF297295A2E}" type="presOf" srcId="{243D44DB-997C-40F5-9B07-367EC215845C}" destId="{99866D1C-DA56-41D1-80B3-9B9229EF3D24}" srcOrd="0" destOrd="0" presId="urn:microsoft.com/office/officeart/2005/8/layout/vList2"/>
    <dgm:cxn modelId="{03272D35-42FB-4D9F-9625-5A111D470864}" type="presOf" srcId="{35D42681-9A5D-493F-86FE-8AAB920E1EF3}" destId="{F9239850-31E5-41A0-8290-53BF5A2D2ECB}" srcOrd="0" destOrd="0" presId="urn:microsoft.com/office/officeart/2005/8/layout/vList2"/>
    <dgm:cxn modelId="{493C803B-9034-4933-8A03-80B29FF43E21}" srcId="{7640308B-5B96-4929-80C3-3A91A743AD87}" destId="{6D96C555-DE1D-47DD-A9A7-C7854EE268BD}" srcOrd="1" destOrd="0" parTransId="{A10F20E3-DBB3-4C92-942B-5525DB162288}" sibTransId="{220A7872-6036-4C56-8B66-19CEC21943C8}"/>
    <dgm:cxn modelId="{FC9E023C-A462-4894-938A-33A27A30446A}" type="presOf" srcId="{6D96C555-DE1D-47DD-A9A7-C7854EE268BD}" destId="{3CB18180-8691-49CA-9DE0-15A23377AC11}" srcOrd="0" destOrd="0" presId="urn:microsoft.com/office/officeart/2005/8/layout/vList2"/>
    <dgm:cxn modelId="{E00C42A4-2C83-4C79-B13D-488261684567}" srcId="{7640308B-5B96-4929-80C3-3A91A743AD87}" destId="{35D42681-9A5D-493F-86FE-8AAB920E1EF3}" srcOrd="3" destOrd="0" parTransId="{5D457DCD-8415-4A3C-A9D9-151C24348063}" sibTransId="{4289FA58-1309-4C56-8F66-E900C66A15D6}"/>
    <dgm:cxn modelId="{A98AF3A7-8094-482C-AB57-1BA77CF8689C}" srcId="{7640308B-5B96-4929-80C3-3A91A743AD87}" destId="{B654043B-D6EE-4224-BDD6-BA45500F2F27}" srcOrd="2" destOrd="0" parTransId="{5F0924A1-A8DF-4DEE-8BE5-0073348CDB31}" sibTransId="{D57D1F7C-8436-4ACA-BFAF-579AB01310FD}"/>
    <dgm:cxn modelId="{4DEA34C8-BCA9-4BB5-8F9C-A24492819A2D}" srcId="{7640308B-5B96-4929-80C3-3A91A743AD87}" destId="{243D44DB-997C-40F5-9B07-367EC215845C}" srcOrd="0" destOrd="0" parTransId="{27D96B47-6A22-4584-8B40-518E12D7F34D}" sibTransId="{334CA2A6-B522-4689-9E19-54E86B6B585A}"/>
    <dgm:cxn modelId="{FD5E1DCC-D69D-4072-AA47-5FA8CBBE0725}" type="presOf" srcId="{7640308B-5B96-4929-80C3-3A91A743AD87}" destId="{F15B58F9-8750-41BC-8B9E-EBE86A2DA15E}" srcOrd="0" destOrd="0" presId="urn:microsoft.com/office/officeart/2005/8/layout/vList2"/>
    <dgm:cxn modelId="{52DC01DC-73D0-4066-8466-97A25577CFB0}" type="presOf" srcId="{B654043B-D6EE-4224-BDD6-BA45500F2F27}" destId="{9AF81CE7-C907-4117-BC51-7496B7B92E9A}" srcOrd="0" destOrd="0" presId="urn:microsoft.com/office/officeart/2005/8/layout/vList2"/>
    <dgm:cxn modelId="{6C0BB39D-68CC-4BAC-A59D-96931E5C968C}" type="presParOf" srcId="{F15B58F9-8750-41BC-8B9E-EBE86A2DA15E}" destId="{99866D1C-DA56-41D1-80B3-9B9229EF3D24}" srcOrd="0" destOrd="0" presId="urn:microsoft.com/office/officeart/2005/8/layout/vList2"/>
    <dgm:cxn modelId="{1ADF34EE-8CF5-42B6-BA3A-03ECE75EB134}" type="presParOf" srcId="{F15B58F9-8750-41BC-8B9E-EBE86A2DA15E}" destId="{525F55E1-21DD-493A-8E73-9CA9EA2E9F1B}" srcOrd="1" destOrd="0" presId="urn:microsoft.com/office/officeart/2005/8/layout/vList2"/>
    <dgm:cxn modelId="{5FB3DADA-B32F-4AD2-B7A8-31FC3E802A48}" type="presParOf" srcId="{F15B58F9-8750-41BC-8B9E-EBE86A2DA15E}" destId="{3CB18180-8691-49CA-9DE0-15A23377AC11}" srcOrd="2" destOrd="0" presId="urn:microsoft.com/office/officeart/2005/8/layout/vList2"/>
    <dgm:cxn modelId="{F2E4D54B-ED4E-4CD1-8A56-3EAC732222B1}" type="presParOf" srcId="{F15B58F9-8750-41BC-8B9E-EBE86A2DA15E}" destId="{10D5F285-8464-44C9-B136-13CB41FDF4A3}" srcOrd="3" destOrd="0" presId="urn:microsoft.com/office/officeart/2005/8/layout/vList2"/>
    <dgm:cxn modelId="{69D52A8C-F7FE-44A5-8E90-3AFE236D346E}" type="presParOf" srcId="{F15B58F9-8750-41BC-8B9E-EBE86A2DA15E}" destId="{9AF81CE7-C907-4117-BC51-7496B7B92E9A}" srcOrd="4" destOrd="0" presId="urn:microsoft.com/office/officeart/2005/8/layout/vList2"/>
    <dgm:cxn modelId="{B2793CE2-EEF4-4454-9428-56D9E1FC4D1D}" type="presParOf" srcId="{F15B58F9-8750-41BC-8B9E-EBE86A2DA15E}" destId="{3207C4EF-C8E1-4D29-82F6-1239E934017C}" srcOrd="5" destOrd="0" presId="urn:microsoft.com/office/officeart/2005/8/layout/vList2"/>
    <dgm:cxn modelId="{FEBE5C2F-87E2-4547-A11B-2B55683107B0}" type="presParOf" srcId="{F15B58F9-8750-41BC-8B9E-EBE86A2DA15E}" destId="{F9239850-31E5-41A0-8290-53BF5A2D2EC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50BD5D-8933-4BE9-801B-EE36449F07A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09DCB1-84EB-4807-993D-CC087888022B}">
      <dgm:prSet/>
      <dgm:spPr/>
      <dgm:t>
        <a:bodyPr/>
        <a:lstStyle/>
        <a:p>
          <a:r>
            <a:rPr lang="en-US"/>
            <a:t>Ignore random calls. </a:t>
          </a:r>
        </a:p>
      </dgm:t>
    </dgm:pt>
    <dgm:pt modelId="{079F6412-E8E2-42EA-9D6E-C8ECEAAE53F8}" type="parTrans" cxnId="{415C9E1F-30E8-48C0-9BD3-C06047A71A90}">
      <dgm:prSet/>
      <dgm:spPr/>
      <dgm:t>
        <a:bodyPr/>
        <a:lstStyle/>
        <a:p>
          <a:endParaRPr lang="en-US"/>
        </a:p>
      </dgm:t>
    </dgm:pt>
    <dgm:pt modelId="{4191B32D-756D-4B45-8CDE-6FC9E04C03BB}" type="sibTrans" cxnId="{415C9E1F-30E8-48C0-9BD3-C06047A71A9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85E02BD-E293-486C-8344-9DD79BFC92EF}">
      <dgm:prSet/>
      <dgm:spPr/>
      <dgm:t>
        <a:bodyPr/>
        <a:lstStyle/>
        <a:p>
          <a:r>
            <a:rPr lang="en-US"/>
            <a:t>Do not share any personal information.</a:t>
          </a:r>
        </a:p>
      </dgm:t>
    </dgm:pt>
    <dgm:pt modelId="{A05E970E-A0A1-462A-A60C-1BEE4E1F3276}" type="parTrans" cxnId="{B72A3AA3-0B9C-4F02-89E9-723380EB882E}">
      <dgm:prSet/>
      <dgm:spPr/>
      <dgm:t>
        <a:bodyPr/>
        <a:lstStyle/>
        <a:p>
          <a:endParaRPr lang="en-US"/>
        </a:p>
      </dgm:t>
    </dgm:pt>
    <dgm:pt modelId="{1BCF87C5-8A8E-4B91-AE10-79F41937D542}" type="sibTrans" cxnId="{B72A3AA3-0B9C-4F02-89E9-723380EB882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D9310EE-2CF4-43D6-ABD1-328A645DE524}">
      <dgm:prSet/>
      <dgm:spPr/>
      <dgm:t>
        <a:bodyPr/>
        <a:lstStyle/>
        <a:p>
          <a:r>
            <a:rPr lang="en-US"/>
            <a:t>Call the organization/person back after research.</a:t>
          </a:r>
        </a:p>
      </dgm:t>
    </dgm:pt>
    <dgm:pt modelId="{07624EC4-98E6-44DF-8B35-FABECF254325}" type="parTrans" cxnId="{637FED12-224F-491F-98C9-1F703193DEEA}">
      <dgm:prSet/>
      <dgm:spPr/>
      <dgm:t>
        <a:bodyPr/>
        <a:lstStyle/>
        <a:p>
          <a:endParaRPr lang="en-US"/>
        </a:p>
      </dgm:t>
    </dgm:pt>
    <dgm:pt modelId="{BE41D75E-F76E-4B0C-9DB9-60BC69F1698F}" type="sibTrans" cxnId="{637FED12-224F-491F-98C9-1F703193DEE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EBE3ACA-3175-4015-A050-AEA68767AD23}">
      <dgm:prSet/>
      <dgm:spPr/>
      <dgm:t>
        <a:bodyPr/>
        <a:lstStyle/>
        <a:p>
          <a:r>
            <a:rPr lang="en-US"/>
            <a:t>Take your time, don’t feel rushed.</a:t>
          </a:r>
        </a:p>
      </dgm:t>
    </dgm:pt>
    <dgm:pt modelId="{5E145758-8E3A-4CF3-A449-7DBFB1BC50BA}" type="parTrans" cxnId="{537B55ED-5C03-464E-85D7-9BE38536C2F5}">
      <dgm:prSet/>
      <dgm:spPr/>
      <dgm:t>
        <a:bodyPr/>
        <a:lstStyle/>
        <a:p>
          <a:endParaRPr lang="en-US"/>
        </a:p>
      </dgm:t>
    </dgm:pt>
    <dgm:pt modelId="{2FA46B49-EA47-4C88-96F3-371E563A868F}" type="sibTrans" cxnId="{537B55ED-5C03-464E-85D7-9BE38536C2F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113D0FA7-DC9A-406D-8195-0A445894841C}" type="pres">
      <dgm:prSet presAssocID="{8250BD5D-8933-4BE9-801B-EE36449F07A8}" presName="Name0" presStyleCnt="0">
        <dgm:presLayoutVars>
          <dgm:animLvl val="lvl"/>
          <dgm:resizeHandles val="exact"/>
        </dgm:presLayoutVars>
      </dgm:prSet>
      <dgm:spPr/>
    </dgm:pt>
    <dgm:pt modelId="{8BA9A9E5-DEB4-4A84-B8DD-F9E68543C0C6}" type="pres">
      <dgm:prSet presAssocID="{E409DCB1-84EB-4807-993D-CC087888022B}" presName="compositeNode" presStyleCnt="0">
        <dgm:presLayoutVars>
          <dgm:bulletEnabled val="1"/>
        </dgm:presLayoutVars>
      </dgm:prSet>
      <dgm:spPr/>
    </dgm:pt>
    <dgm:pt modelId="{D56C0516-0B6B-4E58-A58E-021F2FC19484}" type="pres">
      <dgm:prSet presAssocID="{E409DCB1-84EB-4807-993D-CC087888022B}" presName="bgRect" presStyleLbl="bgAccFollowNode1" presStyleIdx="0" presStyleCnt="4"/>
      <dgm:spPr/>
    </dgm:pt>
    <dgm:pt modelId="{9A64E278-BDCD-40C4-A670-35332D9AF7B5}" type="pres">
      <dgm:prSet presAssocID="{4191B32D-756D-4B45-8CDE-6FC9E04C03BB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578FF9C5-38B8-4634-81FB-EDCB3720B80B}" type="pres">
      <dgm:prSet presAssocID="{E409DCB1-84EB-4807-993D-CC087888022B}" presName="bottomLine" presStyleLbl="alignNode1" presStyleIdx="1" presStyleCnt="8">
        <dgm:presLayoutVars/>
      </dgm:prSet>
      <dgm:spPr/>
    </dgm:pt>
    <dgm:pt modelId="{D00059CE-4EA7-406F-B342-8110345B9983}" type="pres">
      <dgm:prSet presAssocID="{E409DCB1-84EB-4807-993D-CC087888022B}" presName="nodeText" presStyleLbl="bgAccFollowNode1" presStyleIdx="0" presStyleCnt="4">
        <dgm:presLayoutVars>
          <dgm:bulletEnabled val="1"/>
        </dgm:presLayoutVars>
      </dgm:prSet>
      <dgm:spPr/>
    </dgm:pt>
    <dgm:pt modelId="{4BBDDB16-E01B-454D-B51C-9D2728E5892C}" type="pres">
      <dgm:prSet presAssocID="{4191B32D-756D-4B45-8CDE-6FC9E04C03BB}" presName="sibTrans" presStyleCnt="0"/>
      <dgm:spPr/>
    </dgm:pt>
    <dgm:pt modelId="{EFDE69AB-E1DA-431F-9806-4C592BA5B336}" type="pres">
      <dgm:prSet presAssocID="{685E02BD-E293-486C-8344-9DD79BFC92EF}" presName="compositeNode" presStyleCnt="0">
        <dgm:presLayoutVars>
          <dgm:bulletEnabled val="1"/>
        </dgm:presLayoutVars>
      </dgm:prSet>
      <dgm:spPr/>
    </dgm:pt>
    <dgm:pt modelId="{E869EB22-232B-4CD2-92F5-22FFB8F84104}" type="pres">
      <dgm:prSet presAssocID="{685E02BD-E293-486C-8344-9DD79BFC92EF}" presName="bgRect" presStyleLbl="bgAccFollowNode1" presStyleIdx="1" presStyleCnt="4"/>
      <dgm:spPr/>
    </dgm:pt>
    <dgm:pt modelId="{9C38EF5B-4C51-4EF8-8823-6438EB17566A}" type="pres">
      <dgm:prSet presAssocID="{1BCF87C5-8A8E-4B91-AE10-79F41937D542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2B99D144-B26E-4207-B9ED-8275C93D6EDD}" type="pres">
      <dgm:prSet presAssocID="{685E02BD-E293-486C-8344-9DD79BFC92EF}" presName="bottomLine" presStyleLbl="alignNode1" presStyleIdx="3" presStyleCnt="8">
        <dgm:presLayoutVars/>
      </dgm:prSet>
      <dgm:spPr/>
    </dgm:pt>
    <dgm:pt modelId="{E954D653-51A2-4FAA-8C5B-2136FF6DC358}" type="pres">
      <dgm:prSet presAssocID="{685E02BD-E293-486C-8344-9DD79BFC92EF}" presName="nodeText" presStyleLbl="bgAccFollowNode1" presStyleIdx="1" presStyleCnt="4">
        <dgm:presLayoutVars>
          <dgm:bulletEnabled val="1"/>
        </dgm:presLayoutVars>
      </dgm:prSet>
      <dgm:spPr/>
    </dgm:pt>
    <dgm:pt modelId="{6BA1E74F-788B-4B60-924B-07D710297760}" type="pres">
      <dgm:prSet presAssocID="{1BCF87C5-8A8E-4B91-AE10-79F41937D542}" presName="sibTrans" presStyleCnt="0"/>
      <dgm:spPr/>
    </dgm:pt>
    <dgm:pt modelId="{7CDBAE47-471D-4C78-A4F3-99CC58BD7197}" type="pres">
      <dgm:prSet presAssocID="{9D9310EE-2CF4-43D6-ABD1-328A645DE524}" presName="compositeNode" presStyleCnt="0">
        <dgm:presLayoutVars>
          <dgm:bulletEnabled val="1"/>
        </dgm:presLayoutVars>
      </dgm:prSet>
      <dgm:spPr/>
    </dgm:pt>
    <dgm:pt modelId="{9E999E8D-AAF2-4909-89A2-98A6020D0A76}" type="pres">
      <dgm:prSet presAssocID="{9D9310EE-2CF4-43D6-ABD1-328A645DE524}" presName="bgRect" presStyleLbl="bgAccFollowNode1" presStyleIdx="2" presStyleCnt="4"/>
      <dgm:spPr/>
    </dgm:pt>
    <dgm:pt modelId="{E967E034-8B9D-4AB1-B112-02E6F7372741}" type="pres">
      <dgm:prSet presAssocID="{BE41D75E-F76E-4B0C-9DB9-60BC69F1698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F3D60409-0EE0-4E8D-935E-9511D81C7937}" type="pres">
      <dgm:prSet presAssocID="{9D9310EE-2CF4-43D6-ABD1-328A645DE524}" presName="bottomLine" presStyleLbl="alignNode1" presStyleIdx="5" presStyleCnt="8">
        <dgm:presLayoutVars/>
      </dgm:prSet>
      <dgm:spPr/>
    </dgm:pt>
    <dgm:pt modelId="{E58653BF-B86E-4FB7-89FD-9E69C188151C}" type="pres">
      <dgm:prSet presAssocID="{9D9310EE-2CF4-43D6-ABD1-328A645DE524}" presName="nodeText" presStyleLbl="bgAccFollowNode1" presStyleIdx="2" presStyleCnt="4">
        <dgm:presLayoutVars>
          <dgm:bulletEnabled val="1"/>
        </dgm:presLayoutVars>
      </dgm:prSet>
      <dgm:spPr/>
    </dgm:pt>
    <dgm:pt modelId="{B411AD02-1873-4D5D-BFCE-DD50231A52FB}" type="pres">
      <dgm:prSet presAssocID="{BE41D75E-F76E-4B0C-9DB9-60BC69F1698F}" presName="sibTrans" presStyleCnt="0"/>
      <dgm:spPr/>
    </dgm:pt>
    <dgm:pt modelId="{E5D25516-847F-49E5-8108-6CE770021CB0}" type="pres">
      <dgm:prSet presAssocID="{3EBE3ACA-3175-4015-A050-AEA68767AD23}" presName="compositeNode" presStyleCnt="0">
        <dgm:presLayoutVars>
          <dgm:bulletEnabled val="1"/>
        </dgm:presLayoutVars>
      </dgm:prSet>
      <dgm:spPr/>
    </dgm:pt>
    <dgm:pt modelId="{0698F2F5-EF12-4E01-B3FB-DBF601885A91}" type="pres">
      <dgm:prSet presAssocID="{3EBE3ACA-3175-4015-A050-AEA68767AD23}" presName="bgRect" presStyleLbl="bgAccFollowNode1" presStyleIdx="3" presStyleCnt="4"/>
      <dgm:spPr/>
    </dgm:pt>
    <dgm:pt modelId="{AA3F7CE0-8C31-4D30-8D1A-8CECF6C44280}" type="pres">
      <dgm:prSet presAssocID="{2FA46B49-EA47-4C88-96F3-371E563A868F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1F7E781-2546-4BD9-AC98-22449AF1C118}" type="pres">
      <dgm:prSet presAssocID="{3EBE3ACA-3175-4015-A050-AEA68767AD23}" presName="bottomLine" presStyleLbl="alignNode1" presStyleIdx="7" presStyleCnt="8">
        <dgm:presLayoutVars/>
      </dgm:prSet>
      <dgm:spPr/>
    </dgm:pt>
    <dgm:pt modelId="{09AD63D8-43A1-444E-BBC3-47BCF68BD8CA}" type="pres">
      <dgm:prSet presAssocID="{3EBE3ACA-3175-4015-A050-AEA68767AD23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637FED12-224F-491F-98C9-1F703193DEEA}" srcId="{8250BD5D-8933-4BE9-801B-EE36449F07A8}" destId="{9D9310EE-2CF4-43D6-ABD1-328A645DE524}" srcOrd="2" destOrd="0" parTransId="{07624EC4-98E6-44DF-8B35-FABECF254325}" sibTransId="{BE41D75E-F76E-4B0C-9DB9-60BC69F1698F}"/>
    <dgm:cxn modelId="{415C9E1F-30E8-48C0-9BD3-C06047A71A90}" srcId="{8250BD5D-8933-4BE9-801B-EE36449F07A8}" destId="{E409DCB1-84EB-4807-993D-CC087888022B}" srcOrd="0" destOrd="0" parTransId="{079F6412-E8E2-42EA-9D6E-C8ECEAAE53F8}" sibTransId="{4191B32D-756D-4B45-8CDE-6FC9E04C03BB}"/>
    <dgm:cxn modelId="{7A015925-DA9E-4978-88DB-2290CD7542B1}" type="presOf" srcId="{685E02BD-E293-486C-8344-9DD79BFC92EF}" destId="{E869EB22-232B-4CD2-92F5-22FFB8F84104}" srcOrd="0" destOrd="0" presId="urn:microsoft.com/office/officeart/2016/7/layout/BasicLinearProcessNumbered"/>
    <dgm:cxn modelId="{C7DDA331-C08E-4C51-A476-ADB9DC70FFFC}" type="presOf" srcId="{9D9310EE-2CF4-43D6-ABD1-328A645DE524}" destId="{E58653BF-B86E-4FB7-89FD-9E69C188151C}" srcOrd="1" destOrd="0" presId="urn:microsoft.com/office/officeart/2016/7/layout/BasicLinearProcessNumbered"/>
    <dgm:cxn modelId="{692F0542-EE24-4BAE-9171-ACF5D2E131D2}" type="presOf" srcId="{E409DCB1-84EB-4807-993D-CC087888022B}" destId="{D56C0516-0B6B-4E58-A58E-021F2FC19484}" srcOrd="0" destOrd="0" presId="urn:microsoft.com/office/officeart/2016/7/layout/BasicLinearProcessNumbered"/>
    <dgm:cxn modelId="{F4CE754E-3923-4B52-9DC1-F569AC4E75D9}" type="presOf" srcId="{1BCF87C5-8A8E-4B91-AE10-79F41937D542}" destId="{9C38EF5B-4C51-4EF8-8823-6438EB17566A}" srcOrd="0" destOrd="0" presId="urn:microsoft.com/office/officeart/2016/7/layout/BasicLinearProcessNumbered"/>
    <dgm:cxn modelId="{BAAA8B51-2488-4DED-87FF-1FA7D2F8E473}" type="presOf" srcId="{4191B32D-756D-4B45-8CDE-6FC9E04C03BB}" destId="{9A64E278-BDCD-40C4-A670-35332D9AF7B5}" srcOrd="0" destOrd="0" presId="urn:microsoft.com/office/officeart/2016/7/layout/BasicLinearProcessNumbered"/>
    <dgm:cxn modelId="{D9452D55-FF94-48D7-9E8E-587F66D208BE}" type="presOf" srcId="{3EBE3ACA-3175-4015-A050-AEA68767AD23}" destId="{0698F2F5-EF12-4E01-B3FB-DBF601885A91}" srcOrd="0" destOrd="0" presId="urn:microsoft.com/office/officeart/2016/7/layout/BasicLinearProcessNumbered"/>
    <dgm:cxn modelId="{FB278A84-0C9E-49EA-8D9D-70FED15C4C95}" type="presOf" srcId="{9D9310EE-2CF4-43D6-ABD1-328A645DE524}" destId="{9E999E8D-AAF2-4909-89A2-98A6020D0A76}" srcOrd="0" destOrd="0" presId="urn:microsoft.com/office/officeart/2016/7/layout/BasicLinearProcessNumbered"/>
    <dgm:cxn modelId="{500A0491-5605-42AD-9B42-98F1A9B647D5}" type="presOf" srcId="{685E02BD-E293-486C-8344-9DD79BFC92EF}" destId="{E954D653-51A2-4FAA-8C5B-2136FF6DC358}" srcOrd="1" destOrd="0" presId="urn:microsoft.com/office/officeart/2016/7/layout/BasicLinearProcessNumbered"/>
    <dgm:cxn modelId="{B72A3AA3-0B9C-4F02-89E9-723380EB882E}" srcId="{8250BD5D-8933-4BE9-801B-EE36449F07A8}" destId="{685E02BD-E293-486C-8344-9DD79BFC92EF}" srcOrd="1" destOrd="0" parTransId="{A05E970E-A0A1-462A-A60C-1BEE4E1F3276}" sibTransId="{1BCF87C5-8A8E-4B91-AE10-79F41937D542}"/>
    <dgm:cxn modelId="{5756DDB3-3B94-451B-AA88-1CCB102045DD}" type="presOf" srcId="{2FA46B49-EA47-4C88-96F3-371E563A868F}" destId="{AA3F7CE0-8C31-4D30-8D1A-8CECF6C44280}" srcOrd="0" destOrd="0" presId="urn:microsoft.com/office/officeart/2016/7/layout/BasicLinearProcessNumbered"/>
    <dgm:cxn modelId="{B28D19DB-B32C-4A91-B9C3-593B5079597B}" type="presOf" srcId="{E409DCB1-84EB-4807-993D-CC087888022B}" destId="{D00059CE-4EA7-406F-B342-8110345B9983}" srcOrd="1" destOrd="0" presId="urn:microsoft.com/office/officeart/2016/7/layout/BasicLinearProcessNumbered"/>
    <dgm:cxn modelId="{226ABFDF-89C4-42BB-8989-C114610E90B6}" type="presOf" srcId="{8250BD5D-8933-4BE9-801B-EE36449F07A8}" destId="{113D0FA7-DC9A-406D-8195-0A445894841C}" srcOrd="0" destOrd="0" presId="urn:microsoft.com/office/officeart/2016/7/layout/BasicLinearProcessNumbered"/>
    <dgm:cxn modelId="{537B55ED-5C03-464E-85D7-9BE38536C2F5}" srcId="{8250BD5D-8933-4BE9-801B-EE36449F07A8}" destId="{3EBE3ACA-3175-4015-A050-AEA68767AD23}" srcOrd="3" destOrd="0" parTransId="{5E145758-8E3A-4CF3-A449-7DBFB1BC50BA}" sibTransId="{2FA46B49-EA47-4C88-96F3-371E563A868F}"/>
    <dgm:cxn modelId="{B3A2EFF2-D182-45FA-9285-6C4B56B8D6E7}" type="presOf" srcId="{3EBE3ACA-3175-4015-A050-AEA68767AD23}" destId="{09AD63D8-43A1-444E-BBC3-47BCF68BD8CA}" srcOrd="1" destOrd="0" presId="urn:microsoft.com/office/officeart/2016/7/layout/BasicLinearProcessNumbered"/>
    <dgm:cxn modelId="{650346FC-75A6-4EA5-B02C-92294075051C}" type="presOf" srcId="{BE41D75E-F76E-4B0C-9DB9-60BC69F1698F}" destId="{E967E034-8B9D-4AB1-B112-02E6F7372741}" srcOrd="0" destOrd="0" presId="urn:microsoft.com/office/officeart/2016/7/layout/BasicLinearProcessNumbered"/>
    <dgm:cxn modelId="{B511566E-5D20-4D4D-BB9C-2B455816B976}" type="presParOf" srcId="{113D0FA7-DC9A-406D-8195-0A445894841C}" destId="{8BA9A9E5-DEB4-4A84-B8DD-F9E68543C0C6}" srcOrd="0" destOrd="0" presId="urn:microsoft.com/office/officeart/2016/7/layout/BasicLinearProcessNumbered"/>
    <dgm:cxn modelId="{8A929BDF-2CB5-482E-B5FD-F72DF6F0E94E}" type="presParOf" srcId="{8BA9A9E5-DEB4-4A84-B8DD-F9E68543C0C6}" destId="{D56C0516-0B6B-4E58-A58E-021F2FC19484}" srcOrd="0" destOrd="0" presId="urn:microsoft.com/office/officeart/2016/7/layout/BasicLinearProcessNumbered"/>
    <dgm:cxn modelId="{FB0B08AD-5B34-4453-A5F7-87D401E52ECB}" type="presParOf" srcId="{8BA9A9E5-DEB4-4A84-B8DD-F9E68543C0C6}" destId="{9A64E278-BDCD-40C4-A670-35332D9AF7B5}" srcOrd="1" destOrd="0" presId="urn:microsoft.com/office/officeart/2016/7/layout/BasicLinearProcessNumbered"/>
    <dgm:cxn modelId="{A041AA8B-ED47-45C0-82E0-8E3E32F61C10}" type="presParOf" srcId="{8BA9A9E5-DEB4-4A84-B8DD-F9E68543C0C6}" destId="{578FF9C5-38B8-4634-81FB-EDCB3720B80B}" srcOrd="2" destOrd="0" presId="urn:microsoft.com/office/officeart/2016/7/layout/BasicLinearProcessNumbered"/>
    <dgm:cxn modelId="{C1A426F9-107C-4BA4-BF63-AF21EEDD6A4E}" type="presParOf" srcId="{8BA9A9E5-DEB4-4A84-B8DD-F9E68543C0C6}" destId="{D00059CE-4EA7-406F-B342-8110345B9983}" srcOrd="3" destOrd="0" presId="urn:microsoft.com/office/officeart/2016/7/layout/BasicLinearProcessNumbered"/>
    <dgm:cxn modelId="{54C6104B-D6E7-4426-BE7E-4E648DC3E82E}" type="presParOf" srcId="{113D0FA7-DC9A-406D-8195-0A445894841C}" destId="{4BBDDB16-E01B-454D-B51C-9D2728E5892C}" srcOrd="1" destOrd="0" presId="urn:microsoft.com/office/officeart/2016/7/layout/BasicLinearProcessNumbered"/>
    <dgm:cxn modelId="{47EA5863-8EA8-40AA-92E4-B5C0D8679B8D}" type="presParOf" srcId="{113D0FA7-DC9A-406D-8195-0A445894841C}" destId="{EFDE69AB-E1DA-431F-9806-4C592BA5B336}" srcOrd="2" destOrd="0" presId="urn:microsoft.com/office/officeart/2016/7/layout/BasicLinearProcessNumbered"/>
    <dgm:cxn modelId="{AB0514D2-BB9B-4832-A5CA-BB289BA69722}" type="presParOf" srcId="{EFDE69AB-E1DA-431F-9806-4C592BA5B336}" destId="{E869EB22-232B-4CD2-92F5-22FFB8F84104}" srcOrd="0" destOrd="0" presId="urn:microsoft.com/office/officeart/2016/7/layout/BasicLinearProcessNumbered"/>
    <dgm:cxn modelId="{76939416-E1E5-4A91-A036-F044999C63FC}" type="presParOf" srcId="{EFDE69AB-E1DA-431F-9806-4C592BA5B336}" destId="{9C38EF5B-4C51-4EF8-8823-6438EB17566A}" srcOrd="1" destOrd="0" presId="urn:microsoft.com/office/officeart/2016/7/layout/BasicLinearProcessNumbered"/>
    <dgm:cxn modelId="{07139C11-E78C-4624-8BFA-E0409CC4AB8C}" type="presParOf" srcId="{EFDE69AB-E1DA-431F-9806-4C592BA5B336}" destId="{2B99D144-B26E-4207-B9ED-8275C93D6EDD}" srcOrd="2" destOrd="0" presId="urn:microsoft.com/office/officeart/2016/7/layout/BasicLinearProcessNumbered"/>
    <dgm:cxn modelId="{20FF5D0A-B476-48F2-9826-AE499B22B26E}" type="presParOf" srcId="{EFDE69AB-E1DA-431F-9806-4C592BA5B336}" destId="{E954D653-51A2-4FAA-8C5B-2136FF6DC358}" srcOrd="3" destOrd="0" presId="urn:microsoft.com/office/officeart/2016/7/layout/BasicLinearProcessNumbered"/>
    <dgm:cxn modelId="{FCFBD899-17D2-4AEA-B2A3-29E2B58E6FB1}" type="presParOf" srcId="{113D0FA7-DC9A-406D-8195-0A445894841C}" destId="{6BA1E74F-788B-4B60-924B-07D710297760}" srcOrd="3" destOrd="0" presId="urn:microsoft.com/office/officeart/2016/7/layout/BasicLinearProcessNumbered"/>
    <dgm:cxn modelId="{B227C533-0B69-4BFE-AF19-75E2AB914140}" type="presParOf" srcId="{113D0FA7-DC9A-406D-8195-0A445894841C}" destId="{7CDBAE47-471D-4C78-A4F3-99CC58BD7197}" srcOrd="4" destOrd="0" presId="urn:microsoft.com/office/officeart/2016/7/layout/BasicLinearProcessNumbered"/>
    <dgm:cxn modelId="{5D724704-6B1D-4AA9-B03C-A2FFDCB1A469}" type="presParOf" srcId="{7CDBAE47-471D-4C78-A4F3-99CC58BD7197}" destId="{9E999E8D-AAF2-4909-89A2-98A6020D0A76}" srcOrd="0" destOrd="0" presId="urn:microsoft.com/office/officeart/2016/7/layout/BasicLinearProcessNumbered"/>
    <dgm:cxn modelId="{B476D91D-EE37-42A5-8021-DCEE1BD3BB40}" type="presParOf" srcId="{7CDBAE47-471D-4C78-A4F3-99CC58BD7197}" destId="{E967E034-8B9D-4AB1-B112-02E6F7372741}" srcOrd="1" destOrd="0" presId="urn:microsoft.com/office/officeart/2016/7/layout/BasicLinearProcessNumbered"/>
    <dgm:cxn modelId="{D221FD6D-40CF-4027-9EE9-E721AD1445BF}" type="presParOf" srcId="{7CDBAE47-471D-4C78-A4F3-99CC58BD7197}" destId="{F3D60409-0EE0-4E8D-935E-9511D81C7937}" srcOrd="2" destOrd="0" presId="urn:microsoft.com/office/officeart/2016/7/layout/BasicLinearProcessNumbered"/>
    <dgm:cxn modelId="{B8AC6346-6907-46A0-93E5-B3E1ECC7A2FC}" type="presParOf" srcId="{7CDBAE47-471D-4C78-A4F3-99CC58BD7197}" destId="{E58653BF-B86E-4FB7-89FD-9E69C188151C}" srcOrd="3" destOrd="0" presId="urn:microsoft.com/office/officeart/2016/7/layout/BasicLinearProcessNumbered"/>
    <dgm:cxn modelId="{F1217EBA-4BE7-4A24-9886-88BE04C35886}" type="presParOf" srcId="{113D0FA7-DC9A-406D-8195-0A445894841C}" destId="{B411AD02-1873-4D5D-BFCE-DD50231A52FB}" srcOrd="5" destOrd="0" presId="urn:microsoft.com/office/officeart/2016/7/layout/BasicLinearProcessNumbered"/>
    <dgm:cxn modelId="{ECC32CCA-209F-4249-A4A7-845DF6310905}" type="presParOf" srcId="{113D0FA7-DC9A-406D-8195-0A445894841C}" destId="{E5D25516-847F-49E5-8108-6CE770021CB0}" srcOrd="6" destOrd="0" presId="urn:microsoft.com/office/officeart/2016/7/layout/BasicLinearProcessNumbered"/>
    <dgm:cxn modelId="{B983EF7A-7624-4FE7-9AEB-0254B6D1E01F}" type="presParOf" srcId="{E5D25516-847F-49E5-8108-6CE770021CB0}" destId="{0698F2F5-EF12-4E01-B3FB-DBF601885A91}" srcOrd="0" destOrd="0" presId="urn:microsoft.com/office/officeart/2016/7/layout/BasicLinearProcessNumbered"/>
    <dgm:cxn modelId="{E672F394-4004-4E72-A7F7-C59A3BC1C659}" type="presParOf" srcId="{E5D25516-847F-49E5-8108-6CE770021CB0}" destId="{AA3F7CE0-8C31-4D30-8D1A-8CECF6C44280}" srcOrd="1" destOrd="0" presId="urn:microsoft.com/office/officeart/2016/7/layout/BasicLinearProcessNumbered"/>
    <dgm:cxn modelId="{F857C26D-60A6-499A-9AA9-DF584C4290E2}" type="presParOf" srcId="{E5D25516-847F-49E5-8108-6CE770021CB0}" destId="{71F7E781-2546-4BD9-AC98-22449AF1C118}" srcOrd="2" destOrd="0" presId="urn:microsoft.com/office/officeart/2016/7/layout/BasicLinearProcessNumbered"/>
    <dgm:cxn modelId="{5F6DE2F7-F097-43EC-9E90-ACC323EF329D}" type="presParOf" srcId="{E5D25516-847F-49E5-8108-6CE770021CB0}" destId="{09AD63D8-43A1-444E-BBC3-47BCF68BD8C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9C719-4C13-48E8-8386-E2EA6BA5D1C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BCDC39-23F3-45B1-BC06-84AF43135F20}">
      <dgm:prSet/>
      <dgm:spPr/>
      <dgm:t>
        <a:bodyPr/>
        <a:lstStyle/>
        <a:p>
          <a:r>
            <a:rPr lang="en-US"/>
            <a:t>Teen Driving Diversion Program</a:t>
          </a:r>
        </a:p>
      </dgm:t>
    </dgm:pt>
    <dgm:pt modelId="{04602DB1-3C96-4048-AF84-AE16D16FA9A4}" type="parTrans" cxnId="{90DC20B8-F13C-48E9-8809-62AC72805EAE}">
      <dgm:prSet/>
      <dgm:spPr/>
      <dgm:t>
        <a:bodyPr/>
        <a:lstStyle/>
        <a:p>
          <a:endParaRPr lang="en-US"/>
        </a:p>
      </dgm:t>
    </dgm:pt>
    <dgm:pt modelId="{589A2828-D83D-41F1-BAF4-73725F1ED343}" type="sibTrans" cxnId="{90DC20B8-F13C-48E9-8809-62AC72805EAE}">
      <dgm:prSet/>
      <dgm:spPr/>
      <dgm:t>
        <a:bodyPr/>
        <a:lstStyle/>
        <a:p>
          <a:endParaRPr lang="en-US"/>
        </a:p>
      </dgm:t>
    </dgm:pt>
    <dgm:pt modelId="{F1E169AA-35AD-4EF4-8478-7E78B8D51E87}">
      <dgm:prSet/>
      <dgm:spPr/>
      <dgm:t>
        <a:bodyPr/>
        <a:lstStyle/>
        <a:p>
          <a:r>
            <a:rPr lang="en-US"/>
            <a:t>Online Incident Reporting</a:t>
          </a:r>
        </a:p>
      </dgm:t>
    </dgm:pt>
    <dgm:pt modelId="{D0D928DD-2912-47A3-BEBF-B48BE1092364}" type="parTrans" cxnId="{7F2244E7-6FCD-4D02-B5CB-C3951073E187}">
      <dgm:prSet/>
      <dgm:spPr/>
      <dgm:t>
        <a:bodyPr/>
        <a:lstStyle/>
        <a:p>
          <a:endParaRPr lang="en-US"/>
        </a:p>
      </dgm:t>
    </dgm:pt>
    <dgm:pt modelId="{E81D7AA1-F972-4568-8AB3-C6E6E833213A}" type="sibTrans" cxnId="{7F2244E7-6FCD-4D02-B5CB-C3951073E187}">
      <dgm:prSet/>
      <dgm:spPr/>
      <dgm:t>
        <a:bodyPr/>
        <a:lstStyle/>
        <a:p>
          <a:endParaRPr lang="en-US"/>
        </a:p>
      </dgm:t>
    </dgm:pt>
    <dgm:pt modelId="{45105DEE-7D32-4726-AEFB-01A2649117CD}">
      <dgm:prSet/>
      <dgm:spPr/>
      <dgm:t>
        <a:bodyPr/>
        <a:lstStyle/>
        <a:p>
          <a:r>
            <a:rPr lang="en-US"/>
            <a:t>Customer Satisfaction Survey Cards</a:t>
          </a:r>
        </a:p>
      </dgm:t>
    </dgm:pt>
    <dgm:pt modelId="{DE9A255A-24A6-41F0-8AD3-16E52316CAF4}" type="parTrans" cxnId="{BAA1A57B-87AE-4A91-9559-7B1B107FAD4C}">
      <dgm:prSet/>
      <dgm:spPr/>
      <dgm:t>
        <a:bodyPr/>
        <a:lstStyle/>
        <a:p>
          <a:endParaRPr lang="en-US"/>
        </a:p>
      </dgm:t>
    </dgm:pt>
    <dgm:pt modelId="{0EB63F17-EF64-4762-9755-AF1C5DE6DAB7}" type="sibTrans" cxnId="{BAA1A57B-87AE-4A91-9559-7B1B107FAD4C}">
      <dgm:prSet/>
      <dgm:spPr/>
      <dgm:t>
        <a:bodyPr/>
        <a:lstStyle/>
        <a:p>
          <a:endParaRPr lang="en-US"/>
        </a:p>
      </dgm:t>
    </dgm:pt>
    <dgm:pt modelId="{18BDE4B2-F4B0-4CAB-94CA-9E11D3A51A90}">
      <dgm:prSet/>
      <dgm:spPr/>
      <dgm:t>
        <a:bodyPr/>
        <a:lstStyle/>
        <a:p>
          <a:r>
            <a:rPr lang="en-US"/>
            <a:t>Deputy Training</a:t>
          </a:r>
        </a:p>
      </dgm:t>
    </dgm:pt>
    <dgm:pt modelId="{FF0907B0-EB76-4F1D-8936-FF9BA0D7E32D}" type="parTrans" cxnId="{D9372F76-C425-4901-BB2E-3AF06373AF07}">
      <dgm:prSet/>
      <dgm:spPr/>
      <dgm:t>
        <a:bodyPr/>
        <a:lstStyle/>
        <a:p>
          <a:endParaRPr lang="en-US"/>
        </a:p>
      </dgm:t>
    </dgm:pt>
    <dgm:pt modelId="{2B7A0A62-5201-4BA0-A78A-E576EFDE0CBA}" type="sibTrans" cxnId="{D9372F76-C425-4901-BB2E-3AF06373AF07}">
      <dgm:prSet/>
      <dgm:spPr/>
      <dgm:t>
        <a:bodyPr/>
        <a:lstStyle/>
        <a:p>
          <a:endParaRPr lang="en-US"/>
        </a:p>
      </dgm:t>
    </dgm:pt>
    <dgm:pt modelId="{9E205F41-1FA7-49C1-9B10-A8AB3F6359E4}">
      <dgm:prSet/>
      <dgm:spPr/>
      <dgm:t>
        <a:bodyPr/>
        <a:lstStyle/>
        <a:p>
          <a:r>
            <a:rPr lang="en-US"/>
            <a:t>Psychiatric Emergency Response Team (PERT)</a:t>
          </a:r>
        </a:p>
      </dgm:t>
    </dgm:pt>
    <dgm:pt modelId="{80E1D8E5-F379-4815-835B-741B93FAF009}" type="parTrans" cxnId="{E6EDF08E-9716-485C-BB4E-561EBFDB9987}">
      <dgm:prSet/>
      <dgm:spPr/>
      <dgm:t>
        <a:bodyPr/>
        <a:lstStyle/>
        <a:p>
          <a:endParaRPr lang="en-US"/>
        </a:p>
      </dgm:t>
    </dgm:pt>
    <dgm:pt modelId="{8DF29445-34B8-4BC9-8457-C41337D113D9}" type="sibTrans" cxnId="{E6EDF08E-9716-485C-BB4E-561EBFDB9987}">
      <dgm:prSet/>
      <dgm:spPr/>
      <dgm:t>
        <a:bodyPr/>
        <a:lstStyle/>
        <a:p>
          <a:endParaRPr lang="en-US"/>
        </a:p>
      </dgm:t>
    </dgm:pt>
    <dgm:pt modelId="{D261928A-7D5B-49C5-963F-7AE8B44EDA99}" type="pres">
      <dgm:prSet presAssocID="{B069C719-4C13-48E8-8386-E2EA6BA5D1C6}" presName="diagram" presStyleCnt="0">
        <dgm:presLayoutVars>
          <dgm:dir/>
          <dgm:resizeHandles val="exact"/>
        </dgm:presLayoutVars>
      </dgm:prSet>
      <dgm:spPr/>
    </dgm:pt>
    <dgm:pt modelId="{C398079F-F53D-4841-AACF-3C682204DF36}" type="pres">
      <dgm:prSet presAssocID="{EABCDC39-23F3-45B1-BC06-84AF43135F20}" presName="node" presStyleLbl="node1" presStyleIdx="0" presStyleCnt="5">
        <dgm:presLayoutVars>
          <dgm:bulletEnabled val="1"/>
        </dgm:presLayoutVars>
      </dgm:prSet>
      <dgm:spPr/>
    </dgm:pt>
    <dgm:pt modelId="{2F6F817F-DB26-4A5A-916E-519A04099D3F}" type="pres">
      <dgm:prSet presAssocID="{589A2828-D83D-41F1-BAF4-73725F1ED343}" presName="sibTrans" presStyleCnt="0"/>
      <dgm:spPr/>
    </dgm:pt>
    <dgm:pt modelId="{1AADDB05-B4FA-49DF-BB14-A5A6A7EA07B7}" type="pres">
      <dgm:prSet presAssocID="{F1E169AA-35AD-4EF4-8478-7E78B8D51E87}" presName="node" presStyleLbl="node1" presStyleIdx="1" presStyleCnt="5">
        <dgm:presLayoutVars>
          <dgm:bulletEnabled val="1"/>
        </dgm:presLayoutVars>
      </dgm:prSet>
      <dgm:spPr/>
    </dgm:pt>
    <dgm:pt modelId="{E32689A0-37A5-4B9E-92D6-76B74882B2E9}" type="pres">
      <dgm:prSet presAssocID="{E81D7AA1-F972-4568-8AB3-C6E6E833213A}" presName="sibTrans" presStyleCnt="0"/>
      <dgm:spPr/>
    </dgm:pt>
    <dgm:pt modelId="{85B7E64F-B423-4A3F-B247-53477D0D4AE0}" type="pres">
      <dgm:prSet presAssocID="{45105DEE-7D32-4726-AEFB-01A2649117CD}" presName="node" presStyleLbl="node1" presStyleIdx="2" presStyleCnt="5">
        <dgm:presLayoutVars>
          <dgm:bulletEnabled val="1"/>
        </dgm:presLayoutVars>
      </dgm:prSet>
      <dgm:spPr/>
    </dgm:pt>
    <dgm:pt modelId="{DFF79102-AB1A-4EA6-B40F-79AAC2BD9101}" type="pres">
      <dgm:prSet presAssocID="{0EB63F17-EF64-4762-9755-AF1C5DE6DAB7}" presName="sibTrans" presStyleCnt="0"/>
      <dgm:spPr/>
    </dgm:pt>
    <dgm:pt modelId="{14E2F260-C601-4958-ADC3-6FED0562C521}" type="pres">
      <dgm:prSet presAssocID="{18BDE4B2-F4B0-4CAB-94CA-9E11D3A51A90}" presName="node" presStyleLbl="node1" presStyleIdx="3" presStyleCnt="5">
        <dgm:presLayoutVars>
          <dgm:bulletEnabled val="1"/>
        </dgm:presLayoutVars>
      </dgm:prSet>
      <dgm:spPr/>
    </dgm:pt>
    <dgm:pt modelId="{775A4722-1E77-4D4E-B085-1F7E736E2020}" type="pres">
      <dgm:prSet presAssocID="{2B7A0A62-5201-4BA0-A78A-E576EFDE0CBA}" presName="sibTrans" presStyleCnt="0"/>
      <dgm:spPr/>
    </dgm:pt>
    <dgm:pt modelId="{7AE5EF91-143F-420F-8AC7-464F714DC5D1}" type="pres">
      <dgm:prSet presAssocID="{9E205F41-1FA7-49C1-9B10-A8AB3F6359E4}" presName="node" presStyleLbl="node1" presStyleIdx="4" presStyleCnt="5">
        <dgm:presLayoutVars>
          <dgm:bulletEnabled val="1"/>
        </dgm:presLayoutVars>
      </dgm:prSet>
      <dgm:spPr/>
    </dgm:pt>
  </dgm:ptLst>
  <dgm:cxnLst>
    <dgm:cxn modelId="{256FE81C-9B84-4D69-AF88-8E90360855DB}" type="presOf" srcId="{18BDE4B2-F4B0-4CAB-94CA-9E11D3A51A90}" destId="{14E2F260-C601-4958-ADC3-6FED0562C521}" srcOrd="0" destOrd="0" presId="urn:microsoft.com/office/officeart/2005/8/layout/default"/>
    <dgm:cxn modelId="{6FDFC72D-63DF-4B76-8D63-6C11AC85F612}" type="presOf" srcId="{F1E169AA-35AD-4EF4-8478-7E78B8D51E87}" destId="{1AADDB05-B4FA-49DF-BB14-A5A6A7EA07B7}" srcOrd="0" destOrd="0" presId="urn:microsoft.com/office/officeart/2005/8/layout/default"/>
    <dgm:cxn modelId="{AB2D0761-B018-4F2B-B3E8-A644E2CECCDB}" type="presOf" srcId="{45105DEE-7D32-4726-AEFB-01A2649117CD}" destId="{85B7E64F-B423-4A3F-B247-53477D0D4AE0}" srcOrd="0" destOrd="0" presId="urn:microsoft.com/office/officeart/2005/8/layout/default"/>
    <dgm:cxn modelId="{55584E43-1BFB-46DA-B0F6-0756B0806EF6}" type="presOf" srcId="{B069C719-4C13-48E8-8386-E2EA6BA5D1C6}" destId="{D261928A-7D5B-49C5-963F-7AE8B44EDA99}" srcOrd="0" destOrd="0" presId="urn:microsoft.com/office/officeart/2005/8/layout/default"/>
    <dgm:cxn modelId="{CE42A467-EA58-462B-8F2B-221FEE60FECA}" type="presOf" srcId="{9E205F41-1FA7-49C1-9B10-A8AB3F6359E4}" destId="{7AE5EF91-143F-420F-8AC7-464F714DC5D1}" srcOrd="0" destOrd="0" presId="urn:microsoft.com/office/officeart/2005/8/layout/default"/>
    <dgm:cxn modelId="{D9372F76-C425-4901-BB2E-3AF06373AF07}" srcId="{B069C719-4C13-48E8-8386-E2EA6BA5D1C6}" destId="{18BDE4B2-F4B0-4CAB-94CA-9E11D3A51A90}" srcOrd="3" destOrd="0" parTransId="{FF0907B0-EB76-4F1D-8936-FF9BA0D7E32D}" sibTransId="{2B7A0A62-5201-4BA0-A78A-E576EFDE0CBA}"/>
    <dgm:cxn modelId="{16096578-7054-42F0-B09F-54FACA695BA7}" type="presOf" srcId="{EABCDC39-23F3-45B1-BC06-84AF43135F20}" destId="{C398079F-F53D-4841-AACF-3C682204DF36}" srcOrd="0" destOrd="0" presId="urn:microsoft.com/office/officeart/2005/8/layout/default"/>
    <dgm:cxn modelId="{BAA1A57B-87AE-4A91-9559-7B1B107FAD4C}" srcId="{B069C719-4C13-48E8-8386-E2EA6BA5D1C6}" destId="{45105DEE-7D32-4726-AEFB-01A2649117CD}" srcOrd="2" destOrd="0" parTransId="{DE9A255A-24A6-41F0-8AD3-16E52316CAF4}" sibTransId="{0EB63F17-EF64-4762-9755-AF1C5DE6DAB7}"/>
    <dgm:cxn modelId="{E6EDF08E-9716-485C-BB4E-561EBFDB9987}" srcId="{B069C719-4C13-48E8-8386-E2EA6BA5D1C6}" destId="{9E205F41-1FA7-49C1-9B10-A8AB3F6359E4}" srcOrd="4" destOrd="0" parTransId="{80E1D8E5-F379-4815-835B-741B93FAF009}" sibTransId="{8DF29445-34B8-4BC9-8457-C41337D113D9}"/>
    <dgm:cxn modelId="{90DC20B8-F13C-48E9-8809-62AC72805EAE}" srcId="{B069C719-4C13-48E8-8386-E2EA6BA5D1C6}" destId="{EABCDC39-23F3-45B1-BC06-84AF43135F20}" srcOrd="0" destOrd="0" parTransId="{04602DB1-3C96-4048-AF84-AE16D16FA9A4}" sibTransId="{589A2828-D83D-41F1-BAF4-73725F1ED343}"/>
    <dgm:cxn modelId="{7F2244E7-6FCD-4D02-B5CB-C3951073E187}" srcId="{B069C719-4C13-48E8-8386-E2EA6BA5D1C6}" destId="{F1E169AA-35AD-4EF4-8478-7E78B8D51E87}" srcOrd="1" destOrd="0" parTransId="{D0D928DD-2912-47A3-BEBF-B48BE1092364}" sibTransId="{E81D7AA1-F972-4568-8AB3-C6E6E833213A}"/>
    <dgm:cxn modelId="{A5D31CEF-C8DC-4E6F-BE56-960B0D4ED35A}" type="presParOf" srcId="{D261928A-7D5B-49C5-963F-7AE8B44EDA99}" destId="{C398079F-F53D-4841-AACF-3C682204DF36}" srcOrd="0" destOrd="0" presId="urn:microsoft.com/office/officeart/2005/8/layout/default"/>
    <dgm:cxn modelId="{32D14AB2-D4CC-4641-945C-C189E8C631BD}" type="presParOf" srcId="{D261928A-7D5B-49C5-963F-7AE8B44EDA99}" destId="{2F6F817F-DB26-4A5A-916E-519A04099D3F}" srcOrd="1" destOrd="0" presId="urn:microsoft.com/office/officeart/2005/8/layout/default"/>
    <dgm:cxn modelId="{8BB72E07-FFD2-4612-89A0-EF8CA4055842}" type="presParOf" srcId="{D261928A-7D5B-49C5-963F-7AE8B44EDA99}" destId="{1AADDB05-B4FA-49DF-BB14-A5A6A7EA07B7}" srcOrd="2" destOrd="0" presId="urn:microsoft.com/office/officeart/2005/8/layout/default"/>
    <dgm:cxn modelId="{E582CBE0-D949-4E48-91AA-F979607BC4BB}" type="presParOf" srcId="{D261928A-7D5B-49C5-963F-7AE8B44EDA99}" destId="{E32689A0-37A5-4B9E-92D6-76B74882B2E9}" srcOrd="3" destOrd="0" presId="urn:microsoft.com/office/officeart/2005/8/layout/default"/>
    <dgm:cxn modelId="{C38CF425-ECE8-443B-B511-2DB1168E4B63}" type="presParOf" srcId="{D261928A-7D5B-49C5-963F-7AE8B44EDA99}" destId="{85B7E64F-B423-4A3F-B247-53477D0D4AE0}" srcOrd="4" destOrd="0" presId="urn:microsoft.com/office/officeart/2005/8/layout/default"/>
    <dgm:cxn modelId="{1D185DF9-3883-4FF8-9C43-27413EA18534}" type="presParOf" srcId="{D261928A-7D5B-49C5-963F-7AE8B44EDA99}" destId="{DFF79102-AB1A-4EA6-B40F-79AAC2BD9101}" srcOrd="5" destOrd="0" presId="urn:microsoft.com/office/officeart/2005/8/layout/default"/>
    <dgm:cxn modelId="{DBB1DD79-8633-43C7-8305-38AF8987FDD9}" type="presParOf" srcId="{D261928A-7D5B-49C5-963F-7AE8B44EDA99}" destId="{14E2F260-C601-4958-ADC3-6FED0562C521}" srcOrd="6" destOrd="0" presId="urn:microsoft.com/office/officeart/2005/8/layout/default"/>
    <dgm:cxn modelId="{3E53A20D-8794-4934-BAC7-4B0C08145229}" type="presParOf" srcId="{D261928A-7D5B-49C5-963F-7AE8B44EDA99}" destId="{775A4722-1E77-4D4E-B085-1F7E736E2020}" srcOrd="7" destOrd="0" presId="urn:microsoft.com/office/officeart/2005/8/layout/default"/>
    <dgm:cxn modelId="{7006C0C9-345F-4217-B4A3-BF4643C2EBB0}" type="presParOf" srcId="{D261928A-7D5B-49C5-963F-7AE8B44EDA99}" destId="{7AE5EF91-143F-420F-8AC7-464F714DC5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66D1C-DA56-41D1-80B3-9B9229EF3D24}">
      <dsp:nvSpPr>
        <dsp:cNvPr id="0" name=""/>
        <dsp:cNvSpPr/>
      </dsp:nvSpPr>
      <dsp:spPr>
        <a:xfrm>
          <a:off x="0" y="21240"/>
          <a:ext cx="6496050" cy="10740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Protective computer by using security software.</a:t>
          </a:r>
        </a:p>
      </dsp:txBody>
      <dsp:txXfrm>
        <a:off x="52431" y="73671"/>
        <a:ext cx="6391188" cy="969198"/>
      </dsp:txXfrm>
    </dsp:sp>
    <dsp:sp modelId="{3CB18180-8691-49CA-9DE0-15A23377AC11}">
      <dsp:nvSpPr>
        <dsp:cNvPr id="0" name=""/>
        <dsp:cNvSpPr/>
      </dsp:nvSpPr>
      <dsp:spPr>
        <a:xfrm>
          <a:off x="0" y="1173060"/>
          <a:ext cx="6496050" cy="1074060"/>
        </a:xfrm>
        <a:prstGeom prst="roundRect">
          <a:avLst/>
        </a:prstGeom>
        <a:gradFill rotWithShape="0">
          <a:gsLst>
            <a:gs pos="0">
              <a:schemeClr val="accent2"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Protect your mobile phone by updating software automatically.</a:t>
          </a:r>
        </a:p>
      </dsp:txBody>
      <dsp:txXfrm>
        <a:off x="52431" y="1225491"/>
        <a:ext cx="6391188" cy="969198"/>
      </dsp:txXfrm>
    </dsp:sp>
    <dsp:sp modelId="{9AF81CE7-C907-4117-BC51-7496B7B92E9A}">
      <dsp:nvSpPr>
        <dsp:cNvPr id="0" name=""/>
        <dsp:cNvSpPr/>
      </dsp:nvSpPr>
      <dsp:spPr>
        <a:xfrm>
          <a:off x="0" y="2324880"/>
          <a:ext cx="6496050" cy="1074060"/>
        </a:xfrm>
        <a:prstGeom prst="roundRect">
          <a:avLst/>
        </a:prstGeom>
        <a:gradFill rotWithShape="0">
          <a:gsLst>
            <a:gs pos="0">
              <a:schemeClr val="accent2"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Protect accounts by using multi-factor authentication.</a:t>
          </a:r>
        </a:p>
      </dsp:txBody>
      <dsp:txXfrm>
        <a:off x="52431" y="2377311"/>
        <a:ext cx="6391188" cy="969198"/>
      </dsp:txXfrm>
    </dsp:sp>
    <dsp:sp modelId="{F9239850-31E5-41A0-8290-53BF5A2D2ECB}">
      <dsp:nvSpPr>
        <dsp:cNvPr id="0" name=""/>
        <dsp:cNvSpPr/>
      </dsp:nvSpPr>
      <dsp:spPr>
        <a:xfrm>
          <a:off x="0" y="3476700"/>
          <a:ext cx="6496050" cy="107406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Protect information by backing-up data. </a:t>
          </a:r>
        </a:p>
      </dsp:txBody>
      <dsp:txXfrm>
        <a:off x="52431" y="3529131"/>
        <a:ext cx="6391188" cy="969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C0516-0B6B-4E58-A58E-021F2FC19484}">
      <dsp:nvSpPr>
        <dsp:cNvPr id="0" name=""/>
        <dsp:cNvSpPr/>
      </dsp:nvSpPr>
      <dsp:spPr>
        <a:xfrm>
          <a:off x="3192" y="0"/>
          <a:ext cx="2532322" cy="34042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Ignore random calls. </a:t>
          </a:r>
        </a:p>
      </dsp:txBody>
      <dsp:txXfrm>
        <a:off x="3192" y="1293625"/>
        <a:ext cx="2532322" cy="2042566"/>
      </dsp:txXfrm>
    </dsp:sp>
    <dsp:sp modelId="{9A64E278-BDCD-40C4-A670-35332D9AF7B5}">
      <dsp:nvSpPr>
        <dsp:cNvPr id="0" name=""/>
        <dsp:cNvSpPr/>
      </dsp:nvSpPr>
      <dsp:spPr>
        <a:xfrm>
          <a:off x="758711" y="340427"/>
          <a:ext cx="1021283" cy="10212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8274" y="489990"/>
        <a:ext cx="722157" cy="722157"/>
      </dsp:txXfrm>
    </dsp:sp>
    <dsp:sp modelId="{578FF9C5-38B8-4634-81FB-EDCB3720B80B}">
      <dsp:nvSpPr>
        <dsp:cNvPr id="0" name=""/>
        <dsp:cNvSpPr/>
      </dsp:nvSpPr>
      <dsp:spPr>
        <a:xfrm>
          <a:off x="3192" y="3404205"/>
          <a:ext cx="2532322" cy="72"/>
        </a:xfrm>
        <a:prstGeom prst="rect">
          <a:avLst/>
        </a:prstGeom>
        <a:solidFill>
          <a:schemeClr val="accent2">
            <a:hueOff val="193545"/>
            <a:satOff val="-947"/>
            <a:lumOff val="532"/>
            <a:alphaOff val="0"/>
          </a:schemeClr>
        </a:solidFill>
        <a:ln w="19050" cap="rnd" cmpd="sng" algn="ctr">
          <a:solidFill>
            <a:schemeClr val="accent2">
              <a:hueOff val="193545"/>
              <a:satOff val="-947"/>
              <a:lumOff val="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9EB22-232B-4CD2-92F5-22FFB8F84104}">
      <dsp:nvSpPr>
        <dsp:cNvPr id="0" name=""/>
        <dsp:cNvSpPr/>
      </dsp:nvSpPr>
      <dsp:spPr>
        <a:xfrm>
          <a:off x="2788746" y="0"/>
          <a:ext cx="2532322" cy="3404277"/>
        </a:xfrm>
        <a:prstGeom prst="rect">
          <a:avLst/>
        </a:prstGeom>
        <a:solidFill>
          <a:schemeClr val="accent2">
            <a:tint val="40000"/>
            <a:alpha val="90000"/>
            <a:hueOff val="543256"/>
            <a:satOff val="-1571"/>
            <a:lumOff val="-3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43256"/>
              <a:satOff val="-1571"/>
              <a:lumOff val="-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 not share any personal information.</a:t>
          </a:r>
        </a:p>
      </dsp:txBody>
      <dsp:txXfrm>
        <a:off x="2788746" y="1293625"/>
        <a:ext cx="2532322" cy="2042566"/>
      </dsp:txXfrm>
    </dsp:sp>
    <dsp:sp modelId="{9C38EF5B-4C51-4EF8-8823-6438EB17566A}">
      <dsp:nvSpPr>
        <dsp:cNvPr id="0" name=""/>
        <dsp:cNvSpPr/>
      </dsp:nvSpPr>
      <dsp:spPr>
        <a:xfrm>
          <a:off x="3544266" y="340427"/>
          <a:ext cx="1021283" cy="1021283"/>
        </a:xfrm>
        <a:prstGeom prst="ellipse">
          <a:avLst/>
        </a:prstGeom>
        <a:solidFill>
          <a:schemeClr val="accent2">
            <a:hueOff val="387090"/>
            <a:satOff val="-1895"/>
            <a:lumOff val="1064"/>
            <a:alphaOff val="0"/>
          </a:schemeClr>
        </a:solidFill>
        <a:ln w="19050" cap="rnd" cmpd="sng" algn="ctr">
          <a:solidFill>
            <a:schemeClr val="accent2">
              <a:hueOff val="387090"/>
              <a:satOff val="-1895"/>
              <a:lumOff val="10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93829" y="489990"/>
        <a:ext cx="722157" cy="722157"/>
      </dsp:txXfrm>
    </dsp:sp>
    <dsp:sp modelId="{2B99D144-B26E-4207-B9ED-8275C93D6EDD}">
      <dsp:nvSpPr>
        <dsp:cNvPr id="0" name=""/>
        <dsp:cNvSpPr/>
      </dsp:nvSpPr>
      <dsp:spPr>
        <a:xfrm>
          <a:off x="2788746" y="3404205"/>
          <a:ext cx="2532322" cy="72"/>
        </a:xfrm>
        <a:prstGeom prst="rect">
          <a:avLst/>
        </a:prstGeom>
        <a:solidFill>
          <a:schemeClr val="accent2">
            <a:hueOff val="580635"/>
            <a:satOff val="-2842"/>
            <a:lumOff val="1596"/>
            <a:alphaOff val="0"/>
          </a:schemeClr>
        </a:solidFill>
        <a:ln w="19050" cap="rnd" cmpd="sng" algn="ctr">
          <a:solidFill>
            <a:schemeClr val="accent2">
              <a:hueOff val="580635"/>
              <a:satOff val="-2842"/>
              <a:lumOff val="15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99E8D-AAF2-4909-89A2-98A6020D0A76}">
      <dsp:nvSpPr>
        <dsp:cNvPr id="0" name=""/>
        <dsp:cNvSpPr/>
      </dsp:nvSpPr>
      <dsp:spPr>
        <a:xfrm>
          <a:off x="5574301" y="0"/>
          <a:ext cx="2532322" cy="3404277"/>
        </a:xfrm>
        <a:prstGeom prst="rect">
          <a:avLst/>
        </a:prstGeom>
        <a:solidFill>
          <a:schemeClr val="accent2">
            <a:tint val="40000"/>
            <a:alpha val="90000"/>
            <a:hueOff val="1086513"/>
            <a:satOff val="-3142"/>
            <a:lumOff val="-6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86513"/>
              <a:satOff val="-3142"/>
              <a:lumOff val="-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Call the organization/person back after research.</a:t>
          </a:r>
        </a:p>
      </dsp:txBody>
      <dsp:txXfrm>
        <a:off x="5574301" y="1293625"/>
        <a:ext cx="2532322" cy="2042566"/>
      </dsp:txXfrm>
    </dsp:sp>
    <dsp:sp modelId="{E967E034-8B9D-4AB1-B112-02E6F7372741}">
      <dsp:nvSpPr>
        <dsp:cNvPr id="0" name=""/>
        <dsp:cNvSpPr/>
      </dsp:nvSpPr>
      <dsp:spPr>
        <a:xfrm>
          <a:off x="6329820" y="340427"/>
          <a:ext cx="1021283" cy="1021283"/>
        </a:xfrm>
        <a:prstGeom prst="ellipse">
          <a:avLst/>
        </a:prstGeom>
        <a:solidFill>
          <a:schemeClr val="accent2">
            <a:hueOff val="774179"/>
            <a:satOff val="-3790"/>
            <a:lumOff val="2129"/>
            <a:alphaOff val="0"/>
          </a:schemeClr>
        </a:solidFill>
        <a:ln w="19050" cap="rnd" cmpd="sng" algn="ctr">
          <a:solidFill>
            <a:schemeClr val="accent2">
              <a:hueOff val="774179"/>
              <a:satOff val="-3790"/>
              <a:lumOff val="21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79383" y="489990"/>
        <a:ext cx="722157" cy="722157"/>
      </dsp:txXfrm>
    </dsp:sp>
    <dsp:sp modelId="{F3D60409-0EE0-4E8D-935E-9511D81C7937}">
      <dsp:nvSpPr>
        <dsp:cNvPr id="0" name=""/>
        <dsp:cNvSpPr/>
      </dsp:nvSpPr>
      <dsp:spPr>
        <a:xfrm>
          <a:off x="5574301" y="3404205"/>
          <a:ext cx="2532322" cy="72"/>
        </a:xfrm>
        <a:prstGeom prst="rect">
          <a:avLst/>
        </a:prstGeom>
        <a:solidFill>
          <a:schemeClr val="accent2">
            <a:hueOff val="967724"/>
            <a:satOff val="-4737"/>
            <a:lumOff val="2661"/>
            <a:alphaOff val="0"/>
          </a:schemeClr>
        </a:solidFill>
        <a:ln w="19050" cap="rnd" cmpd="sng" algn="ctr">
          <a:solidFill>
            <a:schemeClr val="accent2">
              <a:hueOff val="967724"/>
              <a:satOff val="-4737"/>
              <a:lumOff val="2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8F2F5-EF12-4E01-B3FB-DBF601885A91}">
      <dsp:nvSpPr>
        <dsp:cNvPr id="0" name=""/>
        <dsp:cNvSpPr/>
      </dsp:nvSpPr>
      <dsp:spPr>
        <a:xfrm>
          <a:off x="8359855" y="0"/>
          <a:ext cx="2532322" cy="3404277"/>
        </a:xfrm>
        <a:prstGeom prst="rect">
          <a:avLst/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Take your time, don’t feel rushed.</a:t>
          </a:r>
        </a:p>
      </dsp:txBody>
      <dsp:txXfrm>
        <a:off x="8359855" y="1293625"/>
        <a:ext cx="2532322" cy="2042566"/>
      </dsp:txXfrm>
    </dsp:sp>
    <dsp:sp modelId="{AA3F7CE0-8C31-4D30-8D1A-8CECF6C44280}">
      <dsp:nvSpPr>
        <dsp:cNvPr id="0" name=""/>
        <dsp:cNvSpPr/>
      </dsp:nvSpPr>
      <dsp:spPr>
        <a:xfrm>
          <a:off x="9115375" y="340427"/>
          <a:ext cx="1021283" cy="1021283"/>
        </a:xfrm>
        <a:prstGeom prst="ellipse">
          <a:avLst/>
        </a:prstGeom>
        <a:solidFill>
          <a:schemeClr val="accent2">
            <a:hueOff val="1161269"/>
            <a:satOff val="-5685"/>
            <a:lumOff val="3193"/>
            <a:alphaOff val="0"/>
          </a:schemeClr>
        </a:solidFill>
        <a:ln w="19050" cap="rnd" cmpd="sng" algn="ctr">
          <a:solidFill>
            <a:schemeClr val="accent2">
              <a:hueOff val="1161269"/>
              <a:satOff val="-5685"/>
              <a:lumOff val="31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264938" y="489990"/>
        <a:ext cx="722157" cy="722157"/>
      </dsp:txXfrm>
    </dsp:sp>
    <dsp:sp modelId="{71F7E781-2546-4BD9-AC98-22449AF1C118}">
      <dsp:nvSpPr>
        <dsp:cNvPr id="0" name=""/>
        <dsp:cNvSpPr/>
      </dsp:nvSpPr>
      <dsp:spPr>
        <a:xfrm>
          <a:off x="8359855" y="3404205"/>
          <a:ext cx="2532322" cy="72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8079F-F53D-4841-AACF-3C682204DF36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Teen Driving Diversion Program</a:t>
          </a:r>
        </a:p>
      </dsp:txBody>
      <dsp:txXfrm>
        <a:off x="0" y="117957"/>
        <a:ext cx="2938860" cy="1763316"/>
      </dsp:txXfrm>
    </dsp:sp>
    <dsp:sp modelId="{1AADDB05-B4FA-49DF-BB14-A5A6A7EA07B7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Online Incident Reporting</a:t>
          </a:r>
        </a:p>
      </dsp:txBody>
      <dsp:txXfrm>
        <a:off x="3232745" y="117957"/>
        <a:ext cx="2938860" cy="1763316"/>
      </dsp:txXfrm>
    </dsp:sp>
    <dsp:sp modelId="{85B7E64F-B423-4A3F-B247-53477D0D4AE0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Customer Satisfaction Survey Cards</a:t>
          </a:r>
        </a:p>
      </dsp:txBody>
      <dsp:txXfrm>
        <a:off x="6465492" y="117957"/>
        <a:ext cx="2938860" cy="1763316"/>
      </dsp:txXfrm>
    </dsp:sp>
    <dsp:sp modelId="{14E2F260-C601-4958-ADC3-6FED0562C521}">
      <dsp:nvSpPr>
        <dsp:cNvPr id="0" name=""/>
        <dsp:cNvSpPr/>
      </dsp:nvSpPr>
      <dsp:spPr>
        <a:xfrm>
          <a:off x="1616373" y="2175159"/>
          <a:ext cx="2938860" cy="1763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Deputy Training</a:t>
          </a:r>
        </a:p>
      </dsp:txBody>
      <dsp:txXfrm>
        <a:off x="1616373" y="2175159"/>
        <a:ext cx="2938860" cy="1763316"/>
      </dsp:txXfrm>
    </dsp:sp>
    <dsp:sp modelId="{7AE5EF91-143F-420F-8AC7-464F714DC5D1}">
      <dsp:nvSpPr>
        <dsp:cNvPr id="0" name=""/>
        <dsp:cNvSpPr/>
      </dsp:nvSpPr>
      <dsp:spPr>
        <a:xfrm>
          <a:off x="4849119" y="2175160"/>
          <a:ext cx="2938860" cy="17633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Psychiatric Emergency Response Team (PERT)</a:t>
          </a:r>
        </a:p>
      </dsp:txBody>
      <dsp:txXfrm>
        <a:off x="4849119" y="2175160"/>
        <a:ext cx="2938860" cy="1763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sumer.ftc.gov/blog/2021/02/top-frauds-2020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://www.transunion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xperian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C469-1517-4DC8-9954-A3EA27DF6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857" y="891153"/>
            <a:ext cx="3333676" cy="46262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EBEBEB"/>
                </a:solidFill>
              </a:rPr>
              <a:t>Crime in 2020; Did COVID-19 Increase or Decrease it?</a:t>
            </a:r>
            <a:r>
              <a:rPr lang="en-US" sz="3400" dirty="0"/>
              <a:t>									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898637-DD82-4AEA-82DD-A915BEAF3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CD2137A1-C1D9-4E90-834D-11431A124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591673"/>
            <a:ext cx="6272784" cy="562624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B1B208D-D3CE-41C4-A6C2-839EB250E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952" y="1887691"/>
            <a:ext cx="1889411" cy="22798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8AE29C7-727B-4A4B-AD8F-A9A91E336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291" y="2140242"/>
            <a:ext cx="1889411" cy="18705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4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905332-03FB-4A4A-B18C-885644887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135703"/>
              </p:ext>
            </p:extLst>
          </p:nvPr>
        </p:nvGraphicFramePr>
        <p:xfrm>
          <a:off x="175491" y="286327"/>
          <a:ext cx="6650182" cy="321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BE01F69-DE2A-493C-A70E-17E60662FFB0}"/>
              </a:ext>
            </a:extLst>
          </p:cNvPr>
          <p:cNvSpPr txBox="1"/>
          <p:nvPr/>
        </p:nvSpPr>
        <p:spPr>
          <a:xfrm>
            <a:off x="535710" y="3697864"/>
            <a:ext cx="4626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Times New Roman" panose="02020603050405020304" pitchFamily="18" charset="0"/>
              </a:rPr>
              <a:t>Of note, vehicle burglaries increased by 67% in residential areas and decreased by 72% in commercial areas as compared to 2019.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BD4958-6163-46F8-A0BF-C5831DDE4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798204"/>
              </p:ext>
            </p:extLst>
          </p:nvPr>
        </p:nvGraphicFramePr>
        <p:xfrm>
          <a:off x="5514109" y="3697864"/>
          <a:ext cx="6243779" cy="299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195D84FF-90F1-4A17-944E-F4C29422E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82" y="5372965"/>
            <a:ext cx="1336766" cy="13233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38C72B-E560-46D8-B7EE-A4B79123B54B}"/>
              </a:ext>
            </a:extLst>
          </p:cNvPr>
          <p:cNvSpPr txBox="1"/>
          <p:nvPr/>
        </p:nvSpPr>
        <p:spPr>
          <a:xfrm>
            <a:off x="7906325" y="1385455"/>
            <a:ext cx="2798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Vehicle Burglaries</a:t>
            </a:r>
          </a:p>
        </p:txBody>
      </p:sp>
    </p:spTree>
    <p:extLst>
      <p:ext uri="{BB962C8B-B14F-4D97-AF65-F5344CB8AC3E}">
        <p14:creationId xmlns:p14="http://schemas.microsoft.com/office/powerpoint/2010/main" val="158182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79043-66F6-4AFD-B395-8A358089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30" y="458970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Identity Theft/Forgery/Fraud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57E081-DE9F-4E50-B920-988A9AD88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95710"/>
              </p:ext>
            </p:extLst>
          </p:nvPr>
        </p:nvGraphicFramePr>
        <p:xfrm>
          <a:off x="648930" y="2402308"/>
          <a:ext cx="10895370" cy="381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409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A448A-4227-4004-899E-75CA3B689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90" y="717203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Most Common Fraud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3A151-99CD-46F0-84E9-4F79162EA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867" y="656889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	</a:t>
            </a:r>
          </a:p>
          <a:p>
            <a:pPr lvl="1"/>
            <a:r>
              <a:rPr lang="en-US" sz="2400"/>
              <a:t>Top fraud of 2020 was scams!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1.2 billion loss; median loss of $850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Second was online shopping and negative reviews due to Covid.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Telephone calls/text most common way to scam us!</a:t>
            </a:r>
            <a:endParaRPr lang="en-US" sz="240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9FF2716-539A-4F2A-9DEE-79B99AF7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8503" y="5622867"/>
            <a:ext cx="692914" cy="6859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EA6805-09B1-49B7-8A1F-8EFDDA01F553}"/>
              </a:ext>
            </a:extLst>
          </p:cNvPr>
          <p:cNvSpPr txBox="1"/>
          <p:nvPr/>
        </p:nvSpPr>
        <p:spPr>
          <a:xfrm>
            <a:off x="563490" y="6034731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5"/>
              </a:rPr>
              <a:t>https://www.consumer.ftc.gov/blog/2021/02/top-frauds-2020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524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7D263-A4A3-4E74-8CA4-968FD9A44AAD}"/>
              </a:ext>
            </a:extLst>
          </p:cNvPr>
          <p:cNvSpPr txBox="1"/>
          <p:nvPr/>
        </p:nvSpPr>
        <p:spPr>
          <a:xfrm>
            <a:off x="4975861" y="804671"/>
            <a:ext cx="6399930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400" dirty="0">
                <a:effectLst/>
                <a:latin typeface="+mj-lt"/>
                <a:ea typeface="+mj-ea"/>
                <a:cs typeface="+mj-cs"/>
              </a:rPr>
              <a:t>Victim trying to </a:t>
            </a:r>
            <a:r>
              <a:rPr lang="en-US" sz="2400" dirty="0">
                <a:latin typeface="+mj-lt"/>
                <a:ea typeface="+mj-ea"/>
                <a:cs typeface="+mj-cs"/>
              </a:rPr>
              <a:t>buy a new phone. 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The </a:t>
            </a:r>
            <a:r>
              <a:rPr lang="en-US" sz="2400" dirty="0">
                <a:latin typeface="+mj-lt"/>
                <a:ea typeface="+mj-ea"/>
                <a:cs typeface="+mj-cs"/>
              </a:rPr>
              <a:t>thief gave instructions to the victim to allow 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access to her phone remotely using an application. Victim allowed access.</a:t>
            </a:r>
            <a:br>
              <a:rPr lang="en-US" sz="2400" dirty="0">
                <a:latin typeface="+mj-lt"/>
                <a:ea typeface="+mj-ea"/>
                <a:cs typeface="+mj-cs"/>
              </a:rPr>
            </a:br>
            <a:br>
              <a:rPr lang="en-US" sz="2400" dirty="0">
                <a:latin typeface="+mj-lt"/>
                <a:ea typeface="+mj-ea"/>
                <a:cs typeface="+mj-cs"/>
              </a:rPr>
            </a:br>
            <a:r>
              <a:rPr lang="en-US" sz="2400" dirty="0">
                <a:latin typeface="+mj-lt"/>
                <a:ea typeface="+mj-ea"/>
                <a:cs typeface="+mj-cs"/>
              </a:rPr>
              <a:t>Thief 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instructed victim open her bank mobile application and use the “</a:t>
            </a:r>
            <a:r>
              <a:rPr lang="en-US" sz="2400" dirty="0" err="1">
                <a:effectLst/>
                <a:latin typeface="+mj-lt"/>
                <a:ea typeface="+mj-ea"/>
                <a:cs typeface="+mj-cs"/>
              </a:rPr>
              <a:t>Zelle</a:t>
            </a:r>
            <a:r>
              <a:rPr lang="en-US" sz="2400" dirty="0">
                <a:effectLst/>
                <a:latin typeface="+mj-lt"/>
                <a:ea typeface="+mj-ea"/>
                <a:cs typeface="+mj-cs"/>
              </a:rPr>
              <a:t>” application within the bank application to send him $900 for a new phone.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B7485C41-68AB-4CA1-A5AD-7E4C8A909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4742" y="2788152"/>
            <a:ext cx="1293037" cy="12801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1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4AE0E12-5A97-4CDF-A312-87D5D1CABD79}"/>
              </a:ext>
            </a:extLst>
          </p:cNvPr>
          <p:cNvSpPr txBox="1">
            <a:spLocks/>
          </p:cNvSpPr>
          <p:nvPr/>
        </p:nvSpPr>
        <p:spPr>
          <a:xfrm>
            <a:off x="4975861" y="804671"/>
            <a:ext cx="6399930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Thief claimed to be victim’s grandson. Second victim claimed to be attorney for grandson and asked to send $20,000 to bail grandson (thief) out of jail. Victim deposited the money into an unknown bank account through her bank.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DC332F8E-526A-4BA9-9DA3-1D609010C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4742" y="2788152"/>
            <a:ext cx="1293037" cy="12801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95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02874-B39F-4416-9256-A173C296D0F4}"/>
              </a:ext>
            </a:extLst>
          </p:cNvPr>
          <p:cNvSpPr txBox="1"/>
          <p:nvPr/>
        </p:nvSpPr>
        <p:spPr>
          <a:xfrm>
            <a:off x="4975861" y="804671"/>
            <a:ext cx="6399930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>
                <a:effectLst/>
                <a:latin typeface="+mj-lt"/>
                <a:ea typeface="+mj-ea"/>
                <a:cs typeface="+mj-cs"/>
              </a:rPr>
              <a:t>Victim logged into XXXX.com and received a pop-up-ad claiming to be XXXXX security and requesting that </a:t>
            </a:r>
            <a:r>
              <a:rPr lang="en-US" sz="2000" dirty="0">
                <a:latin typeface="+mj-lt"/>
                <a:ea typeface="+mj-ea"/>
                <a:cs typeface="+mj-cs"/>
              </a:rPr>
              <a:t>victim</a:t>
            </a:r>
            <a:r>
              <a:rPr lang="en-US" sz="2000" dirty="0">
                <a:effectLst/>
                <a:latin typeface="+mj-lt"/>
                <a:ea typeface="+mj-ea"/>
                <a:cs typeface="+mj-cs"/>
              </a:rPr>
              <a:t> call them due to recent security problems. A phone number was provided, and the victim spoke with “several people.”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>
                <a:effectLst/>
                <a:latin typeface="+mj-lt"/>
                <a:ea typeface="+mj-ea"/>
                <a:cs typeface="+mj-cs"/>
              </a:rPr>
              <a:t>Victim noticed deposits in his account and began to work with his “bank” to send the money to the correct owner in a different country.  After about a month, victim realized he was scammed and lost over $500,000.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C0AC4558-8CBF-4779-B794-0981FBEFBE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4742" y="2788152"/>
            <a:ext cx="1293037" cy="12801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041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8ACDD-588E-4FEE-A70A-E2FE1093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Real or Scam?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7C778A-5F96-429D-ACD9-34F28C4670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4" y="1257551"/>
            <a:ext cx="6270662" cy="43424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04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6657E-F2D3-4CF0-B209-C8A7564D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Real or Scam?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D8C1AB5-723C-408F-B29F-A3FCB38A1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7"/>
          <a:stretch/>
        </p:blipFill>
        <p:spPr>
          <a:xfrm>
            <a:off x="1413164" y="106044"/>
            <a:ext cx="4600326" cy="6460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59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7AE4-7D68-49CA-B915-F5F9AE30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2F2F2"/>
                </a:solidFill>
              </a:rPr>
              <a:t>How do I mitigate fishing scams?</a:t>
            </a:r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40E8F0CC-7975-460F-A456-D3A968169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81486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762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F6C83-E542-4227-B318-8FD7BD2C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Telephone Scams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944044-37B9-4968-B117-10843B91B2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68183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72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D5CDB-E442-4B01-8065-4A13F613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396753"/>
            <a:ext cx="9252154" cy="10166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Crime in 2020; Did COVID-19 Increase or Decrease it?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85A7D-703A-4896-9FAE-8E0469BB3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COVID-19 Impact on Operations</a:t>
            </a:r>
          </a:p>
          <a:p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Crime Statistics</a:t>
            </a:r>
          </a:p>
          <a:p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Identity Theft/Scams/Fraud</a:t>
            </a:r>
          </a:p>
          <a:p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New programs and initiatives</a:t>
            </a:r>
            <a:endParaRPr lang="en-US" sz="2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329CB2-81F9-499E-82AE-4F671A18B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2742" y="3185590"/>
            <a:ext cx="2049706" cy="20292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371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7E4204-E93C-417B-9ED0-F81552DE8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8E4A00-82CC-4AD0-B631-F820AEE40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id="{463665DF-25B8-4EE2-8F85-921EF38B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7AB92-F870-40F7-9C30-6CC1EF9C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Have I been a Victim of Identity Theft?</a:t>
            </a:r>
          </a:p>
        </p:txBody>
      </p:sp>
      <p:sp useBgFill="1">
        <p:nvSpPr>
          <p:cNvPr id="60" name="Freeform: Shape 59">
            <a:extLst>
              <a:ext uri="{FF2B5EF4-FFF2-40B4-BE49-F238E27FC236}">
                <a16:creationId xmlns:a16="http://schemas.microsoft.com/office/drawing/2014/main" id="{B3378DC2-950E-4B63-B833-32DE4719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056D4-FA7A-4330-B4B5-0DC1EFE818F4}"/>
              </a:ext>
            </a:extLst>
          </p:cNvPr>
          <p:cNvSpPr txBox="1"/>
          <p:nvPr/>
        </p:nvSpPr>
        <p:spPr>
          <a:xfrm>
            <a:off x="648931" y="2548281"/>
            <a:ext cx="7153602" cy="3658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rgbClr val="58C1BA"/>
              </a:solidFill>
              <a:latin typeface="+mj-lt"/>
              <a:ea typeface="+mj-ea"/>
              <a:cs typeface="+mj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0070C0"/>
                </a:solidFill>
                <a:latin typeface="+mj-lt"/>
                <a:ea typeface="+mj-ea"/>
                <a:cs typeface="+mj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www.Equifax.com</a:t>
            </a:r>
            <a:r>
              <a:rPr lang="en-US" sz="2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or 1.800.525.6285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0070C0"/>
                </a:solidFill>
                <a:latin typeface="+mj-lt"/>
                <a:ea typeface="+mj-ea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www.Experian.com</a:t>
            </a:r>
            <a:r>
              <a:rPr lang="en-US" sz="2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or 1.888.397.3742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0070C0"/>
                </a:solidFill>
                <a:latin typeface="+mj-lt"/>
                <a:ea typeface="+mj-ea"/>
                <a:cs typeface="+mj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www.TransUnion.com</a:t>
            </a:r>
            <a:r>
              <a:rPr lang="en-US" sz="2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or 1.800.680.7289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“Fraud Alert” or “Security Freeze”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2F8D40A3-8D48-4D51-A4ED-6A322BC6D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9207" y="3007238"/>
            <a:ext cx="2763753" cy="27361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9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8AB95-C18B-449D-854F-DA50348A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Upcoming Initiatives and Programs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0E7DC757-CBC4-445D-8DE2-AEED9A03C2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341" y="5983705"/>
            <a:ext cx="766311" cy="75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2C25BC9-9025-4E16-BAFD-5E8FEE6A8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980798"/>
              </p:ext>
            </p:extLst>
          </p:nvPr>
        </p:nvGraphicFramePr>
        <p:xfrm>
          <a:off x="1376360" y="1853248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46656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Sheriff’s Office West Valley Substation</a:t>
            </a:r>
          </a:p>
        </p:txBody>
      </p:sp>
      <p:pic>
        <p:nvPicPr>
          <p:cNvPr id="4" name="Content Placeholder 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3674020-BB3B-4EA7-BB61-4AD57E6C85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r="16547"/>
          <a:stretch/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61206" y="1967346"/>
            <a:ext cx="4797256" cy="38099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/>
            <a:r>
              <a:rPr lang="en-US" sz="2400" dirty="0"/>
              <a:t>408.299.2311 </a:t>
            </a:r>
            <a:br>
              <a:rPr lang="en-US" sz="2400" dirty="0"/>
            </a:br>
            <a:r>
              <a:rPr lang="en-US" sz="2400" dirty="0"/>
              <a:t>Non-Emergency</a:t>
            </a:r>
          </a:p>
          <a:p>
            <a:pPr marL="0" indent="0">
              <a:buNone/>
            </a:pPr>
            <a:endParaRPr lang="en-US" sz="2400" dirty="0"/>
          </a:p>
          <a:p>
            <a:pPr marL="0" indent="0"/>
            <a:r>
              <a:rPr lang="en-US" sz="2400" dirty="0"/>
              <a:t>Emergency 9-1-1 or </a:t>
            </a:r>
            <a:r>
              <a:rPr lang="en-US" sz="2400" b="1" u="sng" dirty="0">
                <a:solidFill>
                  <a:schemeClr val="accent1"/>
                </a:solidFill>
              </a:rPr>
              <a:t>Text 9-1-1 </a:t>
            </a:r>
            <a:br>
              <a:rPr lang="en-US" sz="2400" dirty="0"/>
            </a:br>
            <a:endParaRPr lang="en-US" sz="2400" dirty="0"/>
          </a:p>
          <a:p>
            <a:pPr marL="0" indent="0"/>
            <a:r>
              <a:rPr lang="en-US" sz="2400" dirty="0"/>
              <a:t>408.868.6600 </a:t>
            </a:r>
            <a:br>
              <a:rPr lang="en-US" sz="2400" dirty="0"/>
            </a:br>
            <a:r>
              <a:rPr lang="en-US" sz="2400" dirty="0"/>
              <a:t>Administrative Offices</a:t>
            </a:r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/>
              <a:t>1601 S. De Anza Boulevard Suite 148 Cupertino, CA 95014</a:t>
            </a:r>
          </a:p>
        </p:txBody>
      </p:sp>
    </p:spTree>
    <p:extLst>
      <p:ext uri="{BB962C8B-B14F-4D97-AF65-F5344CB8AC3E}">
        <p14:creationId xmlns:p14="http://schemas.microsoft.com/office/powerpoint/2010/main" val="249173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B576-8EDD-4EF7-B628-1A6552D8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625" y="1636225"/>
            <a:ext cx="8825657" cy="2130457"/>
          </a:xfrm>
        </p:spPr>
        <p:txBody>
          <a:bodyPr/>
          <a:lstStyle/>
          <a:p>
            <a:pPr algn="ctr"/>
            <a:r>
              <a:rPr lang="en-US" sz="9600" dirty="0"/>
              <a:t>  THANK YOU!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1961D9-BBA5-433A-A2A1-DDF9C6EF6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66" y="4940557"/>
            <a:ext cx="139223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C62DD03-BD79-4706-B0C3-5066BA85C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41" y="4769235"/>
            <a:ext cx="2042648" cy="202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38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indoor, wall, ceiling&#10;&#10;Description automatically generated">
            <a:extLst>
              <a:ext uri="{FF2B5EF4-FFF2-40B4-BE49-F238E27FC236}">
                <a16:creationId xmlns:a16="http://schemas.microsoft.com/office/drawing/2014/main" id="{22808490-CF51-4982-96E0-C7D770CC7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79" r="4" b="4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10" name="Picture 9" descr="A picture containing indoor, floor, wall, room&#10;&#10;Description automatically generated">
            <a:extLst>
              <a:ext uri="{FF2B5EF4-FFF2-40B4-BE49-F238E27FC236}">
                <a16:creationId xmlns:a16="http://schemas.microsoft.com/office/drawing/2014/main" id="{6D7212B3-1E7D-4CEC-816A-EC2A8E8096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48" r="-1" b="-1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8" name="Picture 7" descr="A picture containing text, indoor, floor, desk&#10;&#10;Description automatically generated">
            <a:extLst>
              <a:ext uri="{FF2B5EF4-FFF2-40B4-BE49-F238E27FC236}">
                <a16:creationId xmlns:a16="http://schemas.microsoft.com/office/drawing/2014/main" id="{B32F573D-671B-4534-A39A-ED20C987FA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4" r="2414" b="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4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EE64E85-5512-43B1-9F63-BBC29170B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758603"/>
              </p:ext>
            </p:extLst>
          </p:nvPr>
        </p:nvGraphicFramePr>
        <p:xfrm>
          <a:off x="157018" y="514639"/>
          <a:ext cx="3851564" cy="291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EBE0F6E-9B3C-4A00-BAB2-AC6443F39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889252"/>
              </p:ext>
            </p:extLst>
          </p:nvPr>
        </p:nvGraphicFramePr>
        <p:xfrm>
          <a:off x="3864387" y="3841365"/>
          <a:ext cx="4143540" cy="281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407524-DE3B-4E59-AE8B-BDED8C6CB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910934"/>
              </p:ext>
            </p:extLst>
          </p:nvPr>
        </p:nvGraphicFramePr>
        <p:xfrm>
          <a:off x="7891443" y="610946"/>
          <a:ext cx="4143539" cy="281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1AA94F-F97A-49F9-82AC-4D089A9EF162}"/>
              </a:ext>
            </a:extLst>
          </p:cNvPr>
          <p:cNvSpPr txBox="1"/>
          <p:nvPr/>
        </p:nvSpPr>
        <p:spPr>
          <a:xfrm>
            <a:off x="431285" y="3664973"/>
            <a:ext cx="329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Priority 1: Life Threatening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4EF81-6AAC-4802-B7A9-87D05FE59BB7}"/>
              </a:ext>
            </a:extLst>
          </p:cNvPr>
          <p:cNvSpPr txBox="1"/>
          <p:nvPr/>
        </p:nvSpPr>
        <p:spPr>
          <a:xfrm>
            <a:off x="4573794" y="2988851"/>
            <a:ext cx="275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Priority 2: Urgent but not life threatening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419A4-03D5-40B3-8056-1058B3726114}"/>
              </a:ext>
            </a:extLst>
          </p:cNvPr>
          <p:cNvSpPr txBox="1"/>
          <p:nvPr/>
        </p:nvSpPr>
        <p:spPr>
          <a:xfrm>
            <a:off x="8645236" y="3841365"/>
            <a:ext cx="330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Priority 3: Cold incidents; as other priority calls allow</a:t>
            </a:r>
          </a:p>
        </p:txBody>
      </p:sp>
    </p:spTree>
    <p:extLst>
      <p:ext uri="{BB962C8B-B14F-4D97-AF65-F5344CB8AC3E}">
        <p14:creationId xmlns:p14="http://schemas.microsoft.com/office/powerpoint/2010/main" val="159937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A67920-A729-4A08-8E32-42B0A174198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/>
          <a:stretch/>
        </p:blipFill>
        <p:spPr bwMode="auto">
          <a:xfrm>
            <a:off x="1516567" y="390293"/>
            <a:ext cx="8408018" cy="6144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362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D5CA9E0-10DE-424D-B940-7A39AD34A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092141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6">
            <a:extLst>
              <a:ext uri="{FF2B5EF4-FFF2-40B4-BE49-F238E27FC236}">
                <a16:creationId xmlns:a16="http://schemas.microsoft.com/office/drawing/2014/main" id="{57E86AC7-86FA-4A79-BBBD-A0E9CBDD7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272" y="5115376"/>
            <a:ext cx="1677139" cy="16603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66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2D4B-42CA-4C80-BED5-D72EEB04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81709"/>
            <a:ext cx="6114907" cy="535573"/>
          </a:xfrm>
        </p:spPr>
        <p:txBody>
          <a:bodyPr/>
          <a:lstStyle/>
          <a:p>
            <a:r>
              <a:rPr lang="en-US" u="sng" dirty="0"/>
              <a:t>Residential Burglaries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7A3CF51-7249-469F-866F-48465D55A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892830"/>
              </p:ext>
            </p:extLst>
          </p:nvPr>
        </p:nvGraphicFramePr>
        <p:xfrm>
          <a:off x="6761018" y="1002010"/>
          <a:ext cx="4757162" cy="557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759559-95A1-4D07-B11C-106528841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658457"/>
              </p:ext>
            </p:extLst>
          </p:nvPr>
        </p:nvGraphicFramePr>
        <p:xfrm>
          <a:off x="378691" y="1246909"/>
          <a:ext cx="5883564" cy="53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59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C57EB0E2-C685-41DE-A684-8461E08CA0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466727"/>
              </p:ext>
            </p:extLst>
          </p:nvPr>
        </p:nvGraphicFramePr>
        <p:xfrm>
          <a:off x="678090" y="243425"/>
          <a:ext cx="5417910" cy="302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06EE3F8-CBBB-4C55-81F4-B0B74D05D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41373"/>
              </p:ext>
            </p:extLst>
          </p:nvPr>
        </p:nvGraphicFramePr>
        <p:xfrm>
          <a:off x="3115540" y="3591924"/>
          <a:ext cx="7127587" cy="302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AAD5785-8B13-420A-863D-C076AC03BF1B}"/>
              </a:ext>
            </a:extLst>
          </p:cNvPr>
          <p:cNvSpPr txBox="1"/>
          <p:nvPr/>
        </p:nvSpPr>
        <p:spPr>
          <a:xfrm>
            <a:off x="7121237" y="1330036"/>
            <a:ext cx="2835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Residential Burglaries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5A71D14-ED9D-4F8D-A3B9-346BDDBDB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5718" y="5440217"/>
            <a:ext cx="1336766" cy="13233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68530C-67DC-4906-BF57-2E5D2868848C}"/>
              </a:ext>
            </a:extLst>
          </p:cNvPr>
          <p:cNvSpPr txBox="1"/>
          <p:nvPr/>
        </p:nvSpPr>
        <p:spPr>
          <a:xfrm>
            <a:off x="345626" y="4007561"/>
            <a:ext cx="2331548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41 of the reported cases, time of burglary occurred over course of multiple days, exact day of week unknown</a:t>
            </a:r>
          </a:p>
        </p:txBody>
      </p:sp>
    </p:spTree>
    <p:extLst>
      <p:ext uri="{BB962C8B-B14F-4D97-AF65-F5344CB8AC3E}">
        <p14:creationId xmlns:p14="http://schemas.microsoft.com/office/powerpoint/2010/main" val="129385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96E35A6-CE73-42D1-8B97-1E64CCDF2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058213"/>
              </p:ext>
            </p:extLst>
          </p:nvPr>
        </p:nvGraphicFramePr>
        <p:xfrm>
          <a:off x="468699" y="589039"/>
          <a:ext cx="7077410" cy="306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D2402A-2747-48BB-93F2-B8A833FDEBE4}"/>
              </a:ext>
            </a:extLst>
          </p:cNvPr>
          <p:cNvSpPr txBox="1"/>
          <p:nvPr/>
        </p:nvSpPr>
        <p:spPr>
          <a:xfrm>
            <a:off x="8257308" y="1717963"/>
            <a:ext cx="324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Commercial Burglaries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4167AC2-C856-44BD-8367-BC3B65F65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1593" y="5347854"/>
            <a:ext cx="1293037" cy="12801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CA59CF6-3E49-4433-9D21-8C742A435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616301"/>
              </p:ext>
            </p:extLst>
          </p:nvPr>
        </p:nvGraphicFramePr>
        <p:xfrm>
          <a:off x="2623127" y="3939709"/>
          <a:ext cx="6788728" cy="268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1439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588</Words>
  <Application>Microsoft Office PowerPoint</Application>
  <PresentationFormat>Widescreen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Palatino Linotype</vt:lpstr>
      <vt:lpstr>Wingdings 3</vt:lpstr>
      <vt:lpstr>Ion</vt:lpstr>
      <vt:lpstr>Crime in 2020; Did COVID-19 Increase or Decrease it?         </vt:lpstr>
      <vt:lpstr>Crime in 2020; Did COVID-19 Increase or Decrease it?</vt:lpstr>
      <vt:lpstr>PowerPoint Presentation</vt:lpstr>
      <vt:lpstr>PowerPoint Presentation</vt:lpstr>
      <vt:lpstr>PowerPoint Presentation</vt:lpstr>
      <vt:lpstr>PowerPoint Presentation</vt:lpstr>
      <vt:lpstr>Residential Burglaries</vt:lpstr>
      <vt:lpstr>PowerPoint Presentation</vt:lpstr>
      <vt:lpstr>PowerPoint Presentation</vt:lpstr>
      <vt:lpstr>PowerPoint Presentation</vt:lpstr>
      <vt:lpstr>Identity Theft/Forgery/Fraud</vt:lpstr>
      <vt:lpstr>Most Common Fraud in 2020</vt:lpstr>
      <vt:lpstr>PowerPoint Presentation</vt:lpstr>
      <vt:lpstr>PowerPoint Presentation</vt:lpstr>
      <vt:lpstr>PowerPoint Presentation</vt:lpstr>
      <vt:lpstr>Real or Scam?</vt:lpstr>
      <vt:lpstr>Real or Scam?</vt:lpstr>
      <vt:lpstr>How do I mitigate fishing scams?</vt:lpstr>
      <vt:lpstr>Telephone Scams</vt:lpstr>
      <vt:lpstr>Have I been a Victim of Identity Theft?</vt:lpstr>
      <vt:lpstr>Upcoming Initiatives and Programs</vt:lpstr>
      <vt:lpstr>Sheriff’s Office West Valley Substation</vt:lpstr>
      <vt:lpstr>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Covid-19, Did        it impact Crime in 2020?               </dc:title>
  <dc:creator>Urena, Ricardo</dc:creator>
  <cp:lastModifiedBy>Urena, Ricardo</cp:lastModifiedBy>
  <cp:revision>6</cp:revision>
  <dcterms:created xsi:type="dcterms:W3CDTF">2021-02-09T00:21:13Z</dcterms:created>
  <dcterms:modified xsi:type="dcterms:W3CDTF">2021-02-11T03:25:56Z</dcterms:modified>
</cp:coreProperties>
</file>