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33_B3BB5E8B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8" r:id="rId3"/>
    <p:sldId id="292" r:id="rId4"/>
    <p:sldId id="296" r:id="rId5"/>
    <p:sldId id="308" r:id="rId6"/>
    <p:sldId id="297" r:id="rId7"/>
    <p:sldId id="309" r:id="rId8"/>
    <p:sldId id="310" r:id="rId9"/>
    <p:sldId id="300" r:id="rId10"/>
    <p:sldId id="305" r:id="rId11"/>
    <p:sldId id="306" r:id="rId12"/>
    <p:sldId id="303" r:id="rId13"/>
    <p:sldId id="307" r:id="rId14"/>
    <p:sldId id="311" r:id="rId15"/>
    <p:sldId id="289" r:id="rId16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lete Guide Slides before Presentation" id="{C3BBF532-98E6-DE4E-8EAC-87D085493908}">
          <p14:sldIdLst/>
        </p14:section>
        <p14:section name="Title Slides" id="{083040FA-D517-FB47-B5CD-B3AC42CC423B}">
          <p14:sldIdLst>
            <p14:sldId id="279"/>
          </p14:sldIdLst>
        </p14:section>
        <p14:section name="Content Slides" id="{F6598B9F-2292-824E-AC47-AE6975EC5EEA}">
          <p14:sldIdLst>
            <p14:sldId id="288"/>
            <p14:sldId id="292"/>
            <p14:sldId id="296"/>
            <p14:sldId id="308"/>
            <p14:sldId id="297"/>
            <p14:sldId id="309"/>
            <p14:sldId id="310"/>
            <p14:sldId id="300"/>
            <p14:sldId id="305"/>
            <p14:sldId id="306"/>
            <p14:sldId id="303"/>
            <p14:sldId id="307"/>
            <p14:sldId id="311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F88217-2379-5D15-974A-514B309260DD}" name="Chad Mosley" initials="CM" userId="S::ChadM@cupertino.org::12974499-73c2-4a13-abc7-9210169a7a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8D9"/>
    <a:srgbClr val="000000"/>
    <a:srgbClr val="44AABC"/>
    <a:srgbClr val="102A5F"/>
    <a:srgbClr val="48ABD5"/>
    <a:srgbClr val="3BB1DA"/>
    <a:srgbClr val="13275F"/>
    <a:srgbClr val="103766"/>
    <a:srgbClr val="133758"/>
    <a:srgbClr val="1A2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5" autoAdjust="0"/>
    <p:restoredTop sz="91217"/>
  </p:normalViewPr>
  <p:slideViewPr>
    <p:cSldViewPr>
      <p:cViewPr varScale="1">
        <p:scale>
          <a:sx n="118" d="100"/>
          <a:sy n="118" d="100"/>
        </p:scale>
        <p:origin x="929" y="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67" d="100"/>
          <a:sy n="167" d="100"/>
        </p:scale>
        <p:origin x="53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Mosley" userId="12974499-73c2-4a13-abc7-9210169a7ac6" providerId="ADAL" clId="{3E5A62C4-F152-4A9D-809C-6B1FF5AFF9C3}"/>
    <pc:docChg chg="undo custSel modSld">
      <pc:chgData name="Chad Mosley" userId="12974499-73c2-4a13-abc7-9210169a7ac6" providerId="ADAL" clId="{3E5A62C4-F152-4A9D-809C-6B1FF5AFF9C3}" dt="2024-09-10T20:02:13.283" v="219" actId="1076"/>
      <pc:docMkLst>
        <pc:docMk/>
      </pc:docMkLst>
      <pc:sldChg chg="modSp mod">
        <pc:chgData name="Chad Mosley" userId="12974499-73c2-4a13-abc7-9210169a7ac6" providerId="ADAL" clId="{3E5A62C4-F152-4A9D-809C-6B1FF5AFF9C3}" dt="2024-09-10T20:02:13.283" v="219" actId="1076"/>
        <pc:sldMkLst>
          <pc:docMk/>
          <pc:sldMk cId="4081025884" sldId="292"/>
        </pc:sldMkLst>
        <pc:spChg chg="mod">
          <ac:chgData name="Chad Mosley" userId="12974499-73c2-4a13-abc7-9210169a7ac6" providerId="ADAL" clId="{3E5A62C4-F152-4A9D-809C-6B1FF5AFF9C3}" dt="2024-09-10T20:02:13.283" v="219" actId="1076"/>
          <ac:spMkLst>
            <pc:docMk/>
            <pc:sldMk cId="4081025884" sldId="292"/>
            <ac:spMk id="7" creationId="{00000000-0000-0000-0000-000000000000}"/>
          </ac:spMkLst>
        </pc:spChg>
      </pc:sldChg>
      <pc:sldChg chg="delCm">
        <pc:chgData name="Chad Mosley" userId="12974499-73c2-4a13-abc7-9210169a7ac6" providerId="ADAL" clId="{3E5A62C4-F152-4A9D-809C-6B1FF5AFF9C3}" dt="2024-09-10T16:54:55.438" v="0"/>
        <pc:sldMkLst>
          <pc:docMk/>
          <pc:sldMk cId="2861672035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d Mosley" userId="12974499-73c2-4a13-abc7-9210169a7ac6" providerId="ADAL" clId="{3E5A62C4-F152-4A9D-809C-6B1FF5AFF9C3}" dt="2024-09-10T16:54:55.438" v="0"/>
              <pc2:cmMkLst xmlns:pc2="http://schemas.microsoft.com/office/powerpoint/2019/9/main/command">
                <pc:docMk/>
                <pc:sldMk cId="2861672035" sldId="296"/>
                <pc2:cmMk id="{71C8F921-4467-4417-8710-0E834E12E8B2}"/>
              </pc2:cmMkLst>
            </pc226:cmChg>
          </p:ext>
        </pc:extLst>
      </pc:sldChg>
      <pc:sldChg chg="modSp mod addCm delCm modCm">
        <pc:chgData name="Chad Mosley" userId="12974499-73c2-4a13-abc7-9210169a7ac6" providerId="ADAL" clId="{3E5A62C4-F152-4A9D-809C-6B1FF5AFF9C3}" dt="2024-09-10T18:11:45.429" v="78"/>
        <pc:sldMkLst>
          <pc:docMk/>
          <pc:sldMk cId="503772527" sldId="303"/>
        </pc:sldMkLst>
        <pc:spChg chg="mod">
          <ac:chgData name="Chad Mosley" userId="12974499-73c2-4a13-abc7-9210169a7ac6" providerId="ADAL" clId="{3E5A62C4-F152-4A9D-809C-6B1FF5AFF9C3}" dt="2024-09-10T18:08:21.333" v="77" actId="20577"/>
          <ac:spMkLst>
            <pc:docMk/>
            <pc:sldMk cId="503772527" sldId="303"/>
            <ac:spMk id="3" creationId="{2A5A00E3-3D44-C986-7C47-3AD0E71D5B4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had Mosley" userId="12974499-73c2-4a13-abc7-9210169a7ac6" providerId="ADAL" clId="{3E5A62C4-F152-4A9D-809C-6B1FF5AFF9C3}" dt="2024-09-10T18:11:45.429" v="78"/>
              <pc2:cmMkLst xmlns:pc2="http://schemas.microsoft.com/office/powerpoint/2019/9/main/command">
                <pc:docMk/>
                <pc:sldMk cId="503772527" sldId="303"/>
                <pc2:cmMk id="{8B007161-5911-4A75-9428-123358B9BAFD}"/>
              </pc2:cmMkLst>
            </pc226:cmChg>
          </p:ext>
        </pc:extLst>
      </pc:sldChg>
      <pc:sldChg chg="modSp mod">
        <pc:chgData name="Chad Mosley" userId="12974499-73c2-4a13-abc7-9210169a7ac6" providerId="ADAL" clId="{3E5A62C4-F152-4A9D-809C-6B1FF5AFF9C3}" dt="2024-09-10T16:58:22.907" v="13" actId="1076"/>
        <pc:sldMkLst>
          <pc:docMk/>
          <pc:sldMk cId="110141433" sldId="306"/>
        </pc:sldMkLst>
        <pc:spChg chg="mod">
          <ac:chgData name="Chad Mosley" userId="12974499-73c2-4a13-abc7-9210169a7ac6" providerId="ADAL" clId="{3E5A62C4-F152-4A9D-809C-6B1FF5AFF9C3}" dt="2024-09-10T16:58:22.907" v="13" actId="1076"/>
          <ac:spMkLst>
            <pc:docMk/>
            <pc:sldMk cId="110141433" sldId="306"/>
            <ac:spMk id="9" creationId="{58A0234C-BD03-43F9-4AC0-DE15F23A54F6}"/>
          </ac:spMkLst>
        </pc:spChg>
      </pc:sldChg>
      <pc:sldChg chg="addCm">
        <pc:chgData name="Chad Mosley" userId="12974499-73c2-4a13-abc7-9210169a7ac6" providerId="ADAL" clId="{3E5A62C4-F152-4A9D-809C-6B1FF5AFF9C3}" dt="2024-09-10T17:41:57.562" v="51"/>
        <pc:sldMkLst>
          <pc:docMk/>
          <pc:sldMk cId="3015401099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ad Mosley" userId="12974499-73c2-4a13-abc7-9210169a7ac6" providerId="ADAL" clId="{3E5A62C4-F152-4A9D-809C-6B1FF5AFF9C3}" dt="2024-09-10T17:41:57.562" v="51"/>
              <pc2:cmMkLst xmlns:pc2="http://schemas.microsoft.com/office/powerpoint/2019/9/main/command">
                <pc:docMk/>
                <pc:sldMk cId="3015401099" sldId="307"/>
                <pc2:cmMk id="{59C42F82-6E67-4C3D-8B54-466CF960FA13}"/>
              </pc2:cmMkLst>
            </pc226:cmChg>
          </p:ext>
        </pc:extLst>
      </pc:sldChg>
      <pc:sldChg chg="modSp mod delCm modCm">
        <pc:chgData name="Chad Mosley" userId="12974499-73c2-4a13-abc7-9210169a7ac6" providerId="ADAL" clId="{3E5A62C4-F152-4A9D-809C-6B1FF5AFF9C3}" dt="2024-09-10T16:55:20.693" v="9"/>
        <pc:sldMkLst>
          <pc:docMk/>
          <pc:sldMk cId="4001341957" sldId="308"/>
        </pc:sldMkLst>
        <pc:spChg chg="mod">
          <ac:chgData name="Chad Mosley" userId="12974499-73c2-4a13-abc7-9210169a7ac6" providerId="ADAL" clId="{3E5A62C4-F152-4A9D-809C-6B1FF5AFF9C3}" dt="2024-09-10T16:55:17.420" v="8" actId="20577"/>
          <ac:spMkLst>
            <pc:docMk/>
            <pc:sldMk cId="4001341957" sldId="308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ad Mosley" userId="12974499-73c2-4a13-abc7-9210169a7ac6" providerId="ADAL" clId="{3E5A62C4-F152-4A9D-809C-6B1FF5AFF9C3}" dt="2024-09-10T16:55:20.693" v="9"/>
              <pc2:cmMkLst xmlns:pc2="http://schemas.microsoft.com/office/powerpoint/2019/9/main/command">
                <pc:docMk/>
                <pc:sldMk cId="4001341957" sldId="308"/>
                <pc2:cmMk id="{3CFCE16B-2FAA-4110-BCED-80BBF8944BEE}"/>
              </pc2:cmMkLst>
            </pc226:cmChg>
          </p:ext>
        </pc:extLst>
      </pc:sldChg>
      <pc:sldChg chg="modSp mod">
        <pc:chgData name="Chad Mosley" userId="12974499-73c2-4a13-abc7-9210169a7ac6" providerId="ADAL" clId="{3E5A62C4-F152-4A9D-809C-6B1FF5AFF9C3}" dt="2024-09-10T16:56:05.472" v="11" actId="1076"/>
        <pc:sldMkLst>
          <pc:docMk/>
          <pc:sldMk cId="2570985155" sldId="309"/>
        </pc:sldMkLst>
        <pc:picChg chg="mod">
          <ac:chgData name="Chad Mosley" userId="12974499-73c2-4a13-abc7-9210169a7ac6" providerId="ADAL" clId="{3E5A62C4-F152-4A9D-809C-6B1FF5AFF9C3}" dt="2024-09-10T16:56:05.472" v="11" actId="1076"/>
          <ac:picMkLst>
            <pc:docMk/>
            <pc:sldMk cId="2570985155" sldId="309"/>
            <ac:picMk id="5" creationId="{CA233A9A-03CB-B28C-5FF1-B4687E5FB6CD}"/>
          </ac:picMkLst>
        </pc:picChg>
        <pc:picChg chg="mod">
          <ac:chgData name="Chad Mosley" userId="12974499-73c2-4a13-abc7-9210169a7ac6" providerId="ADAL" clId="{3E5A62C4-F152-4A9D-809C-6B1FF5AFF9C3}" dt="2024-09-10T16:56:00.947" v="10" actId="1076"/>
          <ac:picMkLst>
            <pc:docMk/>
            <pc:sldMk cId="2570985155" sldId="309"/>
            <ac:picMk id="9" creationId="{705833EE-2F3A-901F-F385-87E012F0D207}"/>
          </ac:picMkLst>
        </pc:picChg>
      </pc:sldChg>
      <pc:sldChg chg="modSp mod addCm delCm modCm">
        <pc:chgData name="Chad Mosley" userId="12974499-73c2-4a13-abc7-9210169a7ac6" providerId="ADAL" clId="{3E5A62C4-F152-4A9D-809C-6B1FF5AFF9C3}" dt="2024-09-10T18:20:06.270" v="195" actId="20577"/>
        <pc:sldMkLst>
          <pc:docMk/>
          <pc:sldMk cId="1246765975" sldId="311"/>
        </pc:sldMkLst>
        <pc:spChg chg="mod">
          <ac:chgData name="Chad Mosley" userId="12974499-73c2-4a13-abc7-9210169a7ac6" providerId="ADAL" clId="{3E5A62C4-F152-4A9D-809C-6B1FF5AFF9C3}" dt="2024-09-10T18:20:06.270" v="195" actId="20577"/>
          <ac:spMkLst>
            <pc:docMk/>
            <pc:sldMk cId="1246765975" sldId="311"/>
            <ac:spMk id="6" creationId="{08B75739-A8C0-077E-8773-0A131EA614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had Mosley" userId="12974499-73c2-4a13-abc7-9210169a7ac6" providerId="ADAL" clId="{3E5A62C4-F152-4A9D-809C-6B1FF5AFF9C3}" dt="2024-09-10T18:17:43.973" v="177"/>
              <pc2:cmMkLst xmlns:pc2="http://schemas.microsoft.com/office/powerpoint/2019/9/main/command">
                <pc:docMk/>
                <pc:sldMk cId="1246765975" sldId="311"/>
                <pc2:cmMk id="{4213C080-E991-423C-96E8-D9754AE00777}"/>
              </pc2:cmMkLst>
            </pc226:cmChg>
            <pc226:cmChg xmlns:pc226="http://schemas.microsoft.com/office/powerpoint/2022/06/main/command" chg="add del mod">
              <pc226:chgData name="Chad Mosley" userId="12974499-73c2-4a13-abc7-9210169a7ac6" providerId="ADAL" clId="{3E5A62C4-F152-4A9D-809C-6B1FF5AFF9C3}" dt="2024-09-10T18:17:48.500" v="178"/>
              <pc2:cmMkLst xmlns:pc2="http://schemas.microsoft.com/office/powerpoint/2019/9/main/command">
                <pc:docMk/>
                <pc:sldMk cId="1246765975" sldId="311"/>
                <pc2:cmMk id="{E0E740A6-270E-4F1B-BAD0-9C1ACB7F42CB}"/>
              </pc2:cmMkLst>
            </pc226:cmChg>
          </p:ext>
        </pc:extLst>
      </pc:sldChg>
    </pc:docChg>
  </pc:docChgLst>
</pc:chgInfo>
</file>

<file path=ppt/comments/modernComment_133_B3BB5E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C42F82-6E67-4C3D-8B54-466CF960FA13}" authorId="{86F88217-2379-5D15-974A-514B309260DD}" created="2024-09-10T17:41:57.5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15401099" sldId="307"/>
      <ac:spMk id="6" creationId="{08B75739-A8C0-077E-8773-0A131EA61481}"/>
      <ac:txMk cp="97" len="35">
        <ac:context len="133" hash="1335216187"/>
      </ac:txMk>
    </ac:txMkLst>
    <p188:pos x="5182518" y="1383888"/>
    <p188:txBody>
      <a:bodyPr/>
      <a:lstStyle/>
      <a:p>
        <a:r>
          <a:rPr lang="en-US"/>
          <a:t>It may be good to reference highway segments that have 1 or 2 lanes, and how they have more traffic volume than de anza… etc.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C98642-D49B-8A49-8097-E54C97C0C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0T03:05:18.77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0,'7628'7628,"-7670"-7670,17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0T03:07:21.09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0,'4109'4110,"-4091"-4093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3C1039-BC33-8B45-99A6-3CAADF026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6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9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9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5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C1039-BC33-8B45-99A6-3CAADF026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19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C1039-BC33-8B45-99A6-3CAADF026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7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C1039-BC33-8B45-99A6-3CAADF026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3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6356"/>
          </a:xfrm>
          <a:prstGeom prst="rect">
            <a:avLst/>
          </a:prstGeom>
        </p:spPr>
      </p:pic>
      <p:sp>
        <p:nvSpPr>
          <p:cNvPr id="8274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/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275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ln w="38100" cmpd="dbl">
            <a:noFill/>
          </a:ln>
          <a:effectLst/>
        </p:spPr>
        <p:txBody>
          <a:bodyPr/>
          <a:lstStyle>
            <a:lvl1pPr algn="ctr">
              <a:defRPr sz="3200" b="1" spc="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276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9/10/2024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32" y="2495550"/>
            <a:ext cx="1511068" cy="1819917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47" name="Straight Connector 46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0" name="TextBox 49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52" name="Straight Connector 51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Group 54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56" name="TextBox 5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57" name="Straight Connector 5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61" name="TextBox 6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62" name="Straight Connector 6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517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16" name="Straight Connector 15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22" name="Straight Connector 2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>
            <a:outerShdw blurRad="63500" dist="38099" dir="2700000" algn="ctr" rotWithShape="0">
              <a:schemeClr val="tx1">
                <a:alpha val="57001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2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ln w="38100" cmpd="dbl"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</p:spPr>
        <p:txBody>
          <a:bodyPr/>
          <a:lstStyle>
            <a:lvl1pPr algn="ctr">
              <a:defRPr sz="3200" b="1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8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9/10/2024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970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05150"/>
            <a:ext cx="3657600" cy="1219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532">
          <p15:clr>
            <a:srgbClr val="FBAE40"/>
          </p15:clr>
        </p15:guide>
        <p15:guide id="2" pos="5088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123950"/>
            <a:ext cx="5867399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981200" y="1771650"/>
            <a:ext cx="27432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771650"/>
            <a:ext cx="27432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62550"/>
          </a:xfrm>
          <a:prstGeom prst="rect">
            <a:avLst/>
          </a:prstGeom>
          <a:solidFill>
            <a:srgbClr val="D7D8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6356"/>
          </a:xfrm>
          <a:prstGeom prst="rect">
            <a:avLst/>
          </a:prstGeom>
        </p:spPr>
      </p:pic>
      <p:sp>
        <p:nvSpPr>
          <p:cNvPr id="8274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/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8275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effectLst/>
        </p:spPr>
        <p:txBody>
          <a:bodyPr/>
          <a:lstStyle>
            <a:lvl1pPr algn="ctr">
              <a:defRPr sz="3200" b="1" spc="3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276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16" name="Straight Connector 15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22" name="Straight Connector 2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7362"/>
            <a:ext cx="3200400" cy="8321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7261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532" userDrawn="1">
          <p15:clr>
            <a:srgbClr val="FBAE40"/>
          </p15:clr>
        </p15:guide>
        <p15:guide id="2" pos="5088" userDrawn="1">
          <p15:clr>
            <a:srgbClr val="FBAE40"/>
          </p15:clr>
        </p15:guide>
        <p15:guide id="3" pos="6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7400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123950"/>
            <a:ext cx="5867399" cy="476250"/>
          </a:xfrm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981200" y="1771650"/>
            <a:ext cx="2743200" cy="2228850"/>
          </a:xfrm>
          <a:effectLst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771650"/>
            <a:ext cx="2743200" cy="2228850"/>
          </a:xfrm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071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313063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1381377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9050"/>
            <a:ext cx="9144000" cy="5162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940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16" name="Straight Connector 15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22" name="Straight Connector 2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>
            <a:outerShdw blurRad="63500" dist="38099" dir="2700000" algn="ctr" rotWithShape="0">
              <a:schemeClr val="tx1">
                <a:alpha val="57001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2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ln w="38100" cmpd="dbl"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</p:spPr>
        <p:txBody>
          <a:bodyPr/>
          <a:lstStyle>
            <a:lvl1pPr algn="ctr">
              <a:defRPr sz="3200" b="1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8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9/10/2024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9700"/>
            <a:ext cx="0" cy="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95550"/>
            <a:ext cx="1510314" cy="18196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123950"/>
            <a:ext cx="6096000" cy="47625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71650"/>
            <a:ext cx="5715000" cy="22288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9" name="Straight Connector 18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24" name="Straight Connector 23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29" name="Straight Connector 28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33" name="TextBox 32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</a:p>
          </p:txBody>
        </p:sp>
        <p:cxnSp>
          <p:nvCxnSpPr>
            <p:cNvPr id="34" name="Straight Connector 33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94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  <p:sldLayoutId id="2147483668" r:id="rId3"/>
    <p:sldLayoutId id="2147483673" r:id="rId4"/>
    <p:sldLayoutId id="2147483678" r:id="rId5"/>
    <p:sldLayoutId id="2147483679" r:id="rId6"/>
    <p:sldLayoutId id="2147483680" r:id="rId7"/>
    <p:sldLayoutId id="2147483689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0" r:id="rId16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5000"/>
        <a:buFont typeface="LucidaGrande" charset="0"/>
        <a:buChar char="●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10287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0000"/>
        <a:buFont typeface="LucidaGrande" charset="0"/>
        <a:buChar char="●"/>
        <a:defRPr sz="2800">
          <a:solidFill>
            <a:srgbClr val="FFFFFF"/>
          </a:solidFill>
          <a:latin typeface="Helvetica" charset="0"/>
          <a:ea typeface="+mn-ea"/>
        </a:defRPr>
      </a:lvl2pPr>
      <a:lvl3pPr marL="1714500" indent="-3683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Font typeface="LucidaGrande" charset="0"/>
        <a:buChar char="●"/>
        <a:defRPr sz="2400">
          <a:solidFill>
            <a:srgbClr val="FFFFFF"/>
          </a:solidFill>
          <a:latin typeface="Helvetica" charset="0"/>
          <a:ea typeface="+mn-ea"/>
        </a:defRPr>
      </a:lvl3pPr>
      <a:lvl4pPr marL="22987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Font typeface="LucidaGrande" charset="0"/>
        <a:buChar char="●"/>
        <a:defRPr sz="2000">
          <a:solidFill>
            <a:srgbClr val="FFFFFF"/>
          </a:solidFill>
          <a:latin typeface="Helvetica" charset="0"/>
          <a:ea typeface="+mn-ea"/>
        </a:defRPr>
      </a:lvl4pPr>
      <a:lvl5pPr marL="2921000" indent="-3810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85000"/>
        <a:buFont typeface="LucidaGrande" charset="0"/>
        <a:buChar char="●"/>
        <a:defRPr sz="2000">
          <a:solidFill>
            <a:srgbClr val="FFFFFF"/>
          </a:solidFill>
          <a:latin typeface="Helvetica" charset="0"/>
          <a:ea typeface="+mn-ea"/>
        </a:defRPr>
      </a:lvl5pPr>
      <a:lvl6pPr marL="33782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6pPr>
      <a:lvl7pPr marL="38354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7pPr>
      <a:lvl8pPr marL="4292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8pPr>
      <a:lvl9pPr marL="47498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32" userDrawn="1">
          <p15:clr>
            <a:srgbClr val="F26B43"/>
          </p15:clr>
        </p15:guide>
        <p15:guide id="2" pos="672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5184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2628" userDrawn="1">
          <p15:clr>
            <a:srgbClr val="F26B43"/>
          </p15:clr>
        </p15:guide>
        <p15:guide id="7" pos="5088" userDrawn="1">
          <p15:clr>
            <a:srgbClr val="F26B43"/>
          </p15:clr>
        </p15:guide>
        <p15:guide id="8" orient="horz" pos="7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3_B3BB5E8B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Community Meeting</a:t>
            </a:r>
          </a:p>
          <a:p>
            <a:r>
              <a:rPr lang="en-US" dirty="0"/>
              <a:t>September 12, 2024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De Anza Blvd Buffered Bike Lanes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F66C5E3F-7DBF-8BDE-7765-89D6A4053C6B}"/>
              </a:ext>
            </a:extLst>
          </p:cNvPr>
          <p:cNvSpPr txBox="1">
            <a:spLocks/>
          </p:cNvSpPr>
          <p:nvPr/>
        </p:nvSpPr>
        <p:spPr bwMode="auto">
          <a:xfrm>
            <a:off x="1066800" y="4095750"/>
            <a:ext cx="7010400" cy="58221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charset="0"/>
              <a:buNone/>
              <a:defRPr sz="2400" spc="3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Helvetica" charset="0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400">
                <a:solidFill>
                  <a:srgbClr val="FFFFFF"/>
                </a:solidFill>
                <a:latin typeface="Helvetica" charset="0"/>
                <a:ea typeface="+mn-ea"/>
              </a:defRPr>
            </a:lvl3pPr>
            <a:lvl4pPr marL="229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kern="0" dirty="0"/>
              <a:t>David Stillman, Transportation Manager</a:t>
            </a:r>
          </a:p>
        </p:txBody>
      </p:sp>
    </p:spTree>
    <p:extLst>
      <p:ext uri="{BB962C8B-B14F-4D97-AF65-F5344CB8AC3E}">
        <p14:creationId xmlns:p14="http://schemas.microsoft.com/office/powerpoint/2010/main" val="8941795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09550"/>
            <a:ext cx="6738900" cy="476250"/>
          </a:xfrm>
        </p:spPr>
        <p:txBody>
          <a:bodyPr/>
          <a:lstStyle/>
          <a:p>
            <a:r>
              <a:rPr lang="en-US" dirty="0"/>
              <a:t>Project Details – 3-Lane Sections</a:t>
            </a:r>
          </a:p>
        </p:txBody>
      </p:sp>
      <p:pic>
        <p:nvPicPr>
          <p:cNvPr id="3" name="Picture 2" descr="Aerial view of a highway&#10;&#10;Description automatically generated">
            <a:extLst>
              <a:ext uri="{FF2B5EF4-FFF2-40B4-BE49-F238E27FC236}">
                <a16:creationId xmlns:a16="http://schemas.microsoft.com/office/drawing/2014/main" id="{1F7D654E-F426-FC76-1110-472360760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9" y="685800"/>
            <a:ext cx="6738900" cy="424815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drawing of a road with cars&#10;&#10;Description automatically generated">
            <a:extLst>
              <a:ext uri="{FF2B5EF4-FFF2-40B4-BE49-F238E27FC236}">
                <a16:creationId xmlns:a16="http://schemas.microsoft.com/office/drawing/2014/main" id="{F8203A56-1A0A-93B3-3B22-62C108218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114550"/>
            <a:ext cx="2743200" cy="2905884"/>
          </a:xfrm>
          <a:prstGeom prst="rect">
            <a:avLst/>
          </a:prstGeom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74231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123066"/>
            <a:ext cx="7772400" cy="476250"/>
          </a:xfrm>
        </p:spPr>
        <p:txBody>
          <a:bodyPr/>
          <a:lstStyle/>
          <a:p>
            <a:r>
              <a:rPr lang="en-US" dirty="0"/>
              <a:t>Project Details – Right-Turn Treatment</a:t>
            </a:r>
          </a:p>
        </p:txBody>
      </p:sp>
      <p:pic>
        <p:nvPicPr>
          <p:cNvPr id="4" name="Picture 3" descr="Aerial view of a road with cars&#10;&#10;Description automatically generated">
            <a:extLst>
              <a:ext uri="{FF2B5EF4-FFF2-40B4-BE49-F238E27FC236}">
                <a16:creationId xmlns:a16="http://schemas.microsoft.com/office/drawing/2014/main" id="{AAAA4D1B-CBBE-DACE-B1F2-AA552F17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95" y="738656"/>
            <a:ext cx="3061610" cy="2653731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n aerial view of a road&#10;&#10;Description automatically generated">
            <a:extLst>
              <a:ext uri="{FF2B5EF4-FFF2-40B4-BE49-F238E27FC236}">
                <a16:creationId xmlns:a16="http://schemas.microsoft.com/office/drawing/2014/main" id="{8D75C16E-72BB-A2E7-34BA-0B4FEE5B8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374" y="2766730"/>
            <a:ext cx="2971953" cy="198130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0234C-BD03-43F9-4AC0-DE15F23A54F6}"/>
              </a:ext>
            </a:extLst>
          </p:cNvPr>
          <p:cNvSpPr txBox="1"/>
          <p:nvPr/>
        </p:nvSpPr>
        <p:spPr>
          <a:xfrm>
            <a:off x="858321" y="3495795"/>
            <a:ext cx="227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Stevens Creek Blvd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151D6-26F0-B973-405C-11F87E736568}"/>
              </a:ext>
            </a:extLst>
          </p:cNvPr>
          <p:cNvSpPr txBox="1"/>
          <p:nvPr/>
        </p:nvSpPr>
        <p:spPr>
          <a:xfrm>
            <a:off x="2743200" y="1064464"/>
            <a:ext cx="272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Right-turn pocket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83E74-EEB2-AA46-DA7B-92EEA80863B1}"/>
              </a:ext>
            </a:extLst>
          </p:cNvPr>
          <p:cNvSpPr txBox="1"/>
          <p:nvPr/>
        </p:nvSpPr>
        <p:spPr>
          <a:xfrm>
            <a:off x="3086100" y="4725321"/>
            <a:ext cx="317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Typical Driveway/Intersection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8C106B-239D-E2C0-6A3B-431B58964F4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6000" y="1526129"/>
            <a:ext cx="1600200" cy="1198021"/>
          </a:xfrm>
          <a:prstGeom prst="straightConnector1">
            <a:avLst/>
          </a:prstGeom>
          <a:ln>
            <a:headEnd type="none" w="med" len="med"/>
            <a:tailEnd type="triangle" w="lg" len="lg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45BDC9-1E47-1F1B-8F86-9FB7D3F9A5F2}"/>
              </a:ext>
            </a:extLst>
          </p:cNvPr>
          <p:cNvSpPr txBox="1"/>
          <p:nvPr/>
        </p:nvSpPr>
        <p:spPr>
          <a:xfrm>
            <a:off x="6564676" y="423137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barriers to restrict movements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35D835-4846-02C3-696E-4D106179D8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65323" y="3687109"/>
            <a:ext cx="1699353" cy="855040"/>
          </a:xfrm>
          <a:prstGeom prst="straightConnector1">
            <a:avLst/>
          </a:prstGeom>
          <a:ln>
            <a:headEnd type="none" w="med" len="med"/>
            <a:tailEnd type="triangle" w="lg" len="lg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 descr="A aerial view of a road&#10;&#10;Description automatically generated">
            <a:extLst>
              <a:ext uri="{FF2B5EF4-FFF2-40B4-BE49-F238E27FC236}">
                <a16:creationId xmlns:a16="http://schemas.microsoft.com/office/drawing/2014/main" id="{2CFBBEFE-D8B7-C564-BE6E-31DFC1CCC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84" y="1007712"/>
            <a:ext cx="2802324" cy="2277234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E0A5C9-65D1-664A-E471-279CC91B4E1C}"/>
              </a:ext>
            </a:extLst>
          </p:cNvPr>
          <p:cNvCxnSpPr>
            <a:cxnSpLocks/>
          </p:cNvCxnSpPr>
          <p:nvPr/>
        </p:nvCxnSpPr>
        <p:spPr bwMode="auto">
          <a:xfrm>
            <a:off x="4197298" y="1526129"/>
            <a:ext cx="2660702" cy="1045621"/>
          </a:xfrm>
          <a:prstGeom prst="straightConnector1">
            <a:avLst/>
          </a:prstGeom>
          <a:ln>
            <a:headEnd type="none" w="med" len="med"/>
            <a:tailEnd type="triangle" w="lg" len="lg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D10D177-2BF1-E49A-7991-77EE3ABE1B47}"/>
              </a:ext>
            </a:extLst>
          </p:cNvPr>
          <p:cNvSpPr txBox="1"/>
          <p:nvPr/>
        </p:nvSpPr>
        <p:spPr>
          <a:xfrm>
            <a:off x="6172200" y="6472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McClellan Rd</a:t>
            </a:r>
          </a:p>
        </p:txBody>
      </p:sp>
    </p:spTree>
    <p:extLst>
      <p:ext uri="{BB962C8B-B14F-4D97-AF65-F5344CB8AC3E}">
        <p14:creationId xmlns:p14="http://schemas.microsoft.com/office/powerpoint/2010/main" val="1101414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B02-07B7-0506-700A-64510781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1950"/>
            <a:ext cx="6705600" cy="476250"/>
          </a:xfrm>
        </p:spPr>
        <p:txBody>
          <a:bodyPr/>
          <a:lstStyle/>
          <a:p>
            <a:r>
              <a:rPr lang="en-US" dirty="0"/>
              <a:t>Traffic Effects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5A00E3-3D44-C986-7C47-3AD0E71D5B44}"/>
              </a:ext>
            </a:extLst>
          </p:cNvPr>
          <p:cNvSpPr txBox="1">
            <a:spLocks/>
          </p:cNvSpPr>
          <p:nvPr/>
        </p:nvSpPr>
        <p:spPr>
          <a:xfrm>
            <a:off x="2133600" y="838200"/>
            <a:ext cx="6629400" cy="39433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Helvetica" charset="0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400">
                <a:solidFill>
                  <a:srgbClr val="FFFFFF"/>
                </a:solidFill>
                <a:latin typeface="Helvetica" charset="0"/>
                <a:ea typeface="+mn-ea"/>
              </a:defRPr>
            </a:lvl3pPr>
            <a:lvl4pPr marL="229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sz="2000" kern="0" dirty="0"/>
              <a:t>De Anza Blvd/Sunnyvale-Saratoga Rd</a:t>
            </a:r>
          </a:p>
          <a:p>
            <a:pPr lvl="1"/>
            <a:r>
              <a:rPr lang="en-US" sz="2000" kern="0" dirty="0">
                <a:latin typeface="+mn-lt"/>
              </a:rPr>
              <a:t>3 lanes existing each direction north and south of project area</a:t>
            </a:r>
          </a:p>
          <a:p>
            <a:r>
              <a:rPr lang="en-US" sz="2000" kern="0" dirty="0"/>
              <a:t>Current project aligns and is consistent with these existing configurations</a:t>
            </a:r>
          </a:p>
          <a:p>
            <a:r>
              <a:rPr lang="en-US" sz="2000" kern="0" dirty="0"/>
              <a:t>Analysis performed to ensure adequate design</a:t>
            </a:r>
          </a:p>
          <a:p>
            <a:pPr lvl="1"/>
            <a:r>
              <a:rPr lang="en-US" sz="2000" kern="0" dirty="0">
                <a:latin typeface="+mn-lt"/>
              </a:rPr>
              <a:t>Standard HCM methods utilized</a:t>
            </a:r>
          </a:p>
          <a:p>
            <a:pPr lvl="1"/>
            <a:r>
              <a:rPr lang="en-US" sz="2000" kern="0" dirty="0">
                <a:latin typeface="+mn-lt"/>
              </a:rPr>
              <a:t>3 lanes adequate to accommodate traffic flow</a:t>
            </a:r>
          </a:p>
          <a:p>
            <a:pPr lvl="1"/>
            <a:r>
              <a:rPr lang="en-US" sz="2000" kern="0" dirty="0">
                <a:latin typeface="+mn-lt"/>
              </a:rPr>
              <a:t>V/C &lt; 1.0 during peak 15-minute periods</a:t>
            </a:r>
          </a:p>
          <a:p>
            <a:r>
              <a:rPr lang="en-US" sz="2000" kern="0" dirty="0"/>
              <a:t>Right-turn impacts reduced</a:t>
            </a:r>
          </a:p>
        </p:txBody>
      </p:sp>
    </p:spTree>
    <p:extLst>
      <p:ext uri="{BB962C8B-B14F-4D97-AF65-F5344CB8AC3E}">
        <p14:creationId xmlns:p14="http://schemas.microsoft.com/office/powerpoint/2010/main" val="50377252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B02-07B7-0506-700A-64510781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1950"/>
            <a:ext cx="6705600" cy="476250"/>
          </a:xfrm>
        </p:spPr>
        <p:txBody>
          <a:bodyPr/>
          <a:lstStyle/>
          <a:p>
            <a:r>
              <a:rPr lang="en-US" dirty="0"/>
              <a:t>Traffic Effects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5A00E3-3D44-C986-7C47-3AD0E71D5B44}"/>
              </a:ext>
            </a:extLst>
          </p:cNvPr>
          <p:cNvSpPr txBox="1">
            <a:spLocks/>
          </p:cNvSpPr>
          <p:nvPr/>
        </p:nvSpPr>
        <p:spPr>
          <a:xfrm>
            <a:off x="1828800" y="2571750"/>
            <a:ext cx="6248400" cy="24193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Helvetica" charset="0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400">
                <a:solidFill>
                  <a:srgbClr val="FFFFFF"/>
                </a:solidFill>
                <a:latin typeface="Helvetica" charset="0"/>
                <a:ea typeface="+mn-ea"/>
              </a:defRPr>
            </a:lvl3pPr>
            <a:lvl4pPr marL="229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sz="2000" kern="0" dirty="0"/>
              <a:t>Existing signal timings optimized for balanced flow with current lane configurations</a:t>
            </a:r>
          </a:p>
          <a:p>
            <a:r>
              <a:rPr lang="en-US" sz="2000" kern="0" dirty="0"/>
              <a:t>Signal readjustments will be considered following project implementation to ensure no increase in delays</a:t>
            </a:r>
          </a:p>
          <a:p>
            <a:r>
              <a:rPr lang="en-US" sz="2000" kern="0" dirty="0">
                <a:latin typeface="+mn-lt"/>
              </a:rPr>
              <a:t>Traffic re</a:t>
            </a:r>
            <a:r>
              <a:rPr lang="en-US" sz="2000" kern="0" dirty="0"/>
              <a:t>distributions along corridor will ensure total travel times remain constant</a:t>
            </a:r>
            <a:endParaRPr lang="en-US" sz="2000" kern="0" dirty="0">
              <a:latin typeface="+mn-lt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8B75739-A8C0-077E-8773-0A131EA61481}"/>
              </a:ext>
            </a:extLst>
          </p:cNvPr>
          <p:cNvSpPr txBox="1">
            <a:spLocks/>
          </p:cNvSpPr>
          <p:nvPr/>
        </p:nvSpPr>
        <p:spPr>
          <a:xfrm>
            <a:off x="1898766" y="1008438"/>
            <a:ext cx="52578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Helvetica" charset="0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400">
                <a:solidFill>
                  <a:srgbClr val="FFFFFF"/>
                </a:solidFill>
                <a:latin typeface="Helvetica" charset="0"/>
                <a:ea typeface="+mn-ea"/>
              </a:defRPr>
            </a:lvl3pPr>
            <a:lvl4pPr marL="229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sz="2000" kern="0" dirty="0"/>
              <a:t>What factors affect traffic progression?</a:t>
            </a:r>
          </a:p>
          <a:p>
            <a:pPr lvl="1"/>
            <a:r>
              <a:rPr lang="en-US" sz="1800" kern="0" dirty="0">
                <a:latin typeface="+mn-lt"/>
              </a:rPr>
              <a:t>Operation of signalized intersections - greatest impact</a:t>
            </a:r>
          </a:p>
          <a:p>
            <a:pPr lvl="1"/>
            <a:r>
              <a:rPr lang="en-US" sz="1800" kern="0" dirty="0">
                <a:latin typeface="+mn-lt"/>
              </a:rPr>
              <a:t>Number of thru lanes - lower impact</a:t>
            </a:r>
          </a:p>
        </p:txBody>
      </p:sp>
      <p:pic>
        <p:nvPicPr>
          <p:cNvPr id="7" name="Picture 6" descr="A traffic light with different colors&#10;&#10;Description automatically generated">
            <a:extLst>
              <a:ext uri="{FF2B5EF4-FFF2-40B4-BE49-F238E27FC236}">
                <a16:creationId xmlns:a16="http://schemas.microsoft.com/office/drawing/2014/main" id="{4085CC67-644E-47F6-C170-3518B7658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531" y="267753"/>
            <a:ext cx="1447800" cy="1975644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  <a:reflection blurRad="6350" stA="52000" endA="300" endPos="23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5401099"/>
      </p:ext>
    </p:extLst>
  </p:cSld>
  <p:clrMapOvr>
    <a:masterClrMapping/>
  </p:clrMapOvr>
  <p:transition spd="med">
    <p:fade/>
  </p:transition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B02-07B7-0506-700A-64510781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811" y="666750"/>
            <a:ext cx="2362200" cy="47625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8B75739-A8C0-077E-8773-0A131EA61481}"/>
              </a:ext>
            </a:extLst>
          </p:cNvPr>
          <p:cNvSpPr txBox="1">
            <a:spLocks/>
          </p:cNvSpPr>
          <p:nvPr/>
        </p:nvSpPr>
        <p:spPr>
          <a:xfrm>
            <a:off x="1846811" y="1276350"/>
            <a:ext cx="5257800" cy="2819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Helvetica" charset="0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400">
                <a:solidFill>
                  <a:srgbClr val="FFFFFF"/>
                </a:solidFill>
                <a:latin typeface="Helvetica" charset="0"/>
                <a:ea typeface="+mn-ea"/>
              </a:defRPr>
            </a:lvl3pPr>
            <a:lvl4pPr marL="229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 typeface="LucidaGrande" charset="0"/>
              <a:buChar char="●"/>
              <a:defRPr sz="2000">
                <a:solidFill>
                  <a:srgbClr val="FFFFFF"/>
                </a:solidFill>
                <a:latin typeface="Helvetica" charset="0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sz="2000" kern="0" dirty="0"/>
              <a:t>October implementation</a:t>
            </a:r>
          </a:p>
          <a:p>
            <a:r>
              <a:rPr lang="en-US" sz="2000" kern="0" dirty="0"/>
              <a:t>4-6 week timeline</a:t>
            </a:r>
          </a:p>
          <a:p>
            <a:r>
              <a:rPr lang="en-US" sz="2000" kern="0" dirty="0"/>
              <a:t>Work will be scheduled to minimize traffic impacts</a:t>
            </a:r>
          </a:p>
          <a:p>
            <a:r>
              <a:rPr lang="en-US" sz="2000" kern="0" dirty="0"/>
              <a:t>Following completion, City will monitor traffic and </a:t>
            </a:r>
            <a:r>
              <a:rPr lang="en-US" sz="2000" kern="0"/>
              <a:t>travel time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24676597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771650"/>
            <a:ext cx="6248400" cy="22288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David Stillman</a:t>
            </a:r>
          </a:p>
          <a:p>
            <a:pPr marL="0" indent="0">
              <a:buNone/>
            </a:pPr>
            <a:r>
              <a:rPr lang="en-US" sz="2400" dirty="0"/>
              <a:t>Transportation Manager</a:t>
            </a:r>
          </a:p>
          <a:p>
            <a:pPr marL="0" indent="0">
              <a:buNone/>
            </a:pPr>
            <a:r>
              <a:rPr lang="en-US" sz="2400" dirty="0"/>
              <a:t>davids@cupertino.gov</a:t>
            </a:r>
          </a:p>
        </p:txBody>
      </p:sp>
    </p:spTree>
    <p:extLst>
      <p:ext uri="{BB962C8B-B14F-4D97-AF65-F5344CB8AC3E}">
        <p14:creationId xmlns:p14="http://schemas.microsoft.com/office/powerpoint/2010/main" val="18661951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771650"/>
            <a:ext cx="3124200" cy="2247900"/>
          </a:xfrm>
        </p:spPr>
        <p:txBody>
          <a:bodyPr/>
          <a:lstStyle/>
          <a:p>
            <a:r>
              <a:rPr lang="en-US" sz="2000" dirty="0"/>
              <a:t>Project Genesis</a:t>
            </a:r>
          </a:p>
          <a:p>
            <a:r>
              <a:rPr lang="en-US" sz="2000" dirty="0"/>
              <a:t>Project Purpose</a:t>
            </a:r>
          </a:p>
          <a:p>
            <a:r>
              <a:rPr lang="en-US" sz="2000" dirty="0"/>
              <a:t>Project Description</a:t>
            </a:r>
          </a:p>
          <a:p>
            <a:r>
              <a:rPr lang="en-US" sz="2000" dirty="0"/>
              <a:t>Project Details</a:t>
            </a:r>
          </a:p>
          <a:p>
            <a:r>
              <a:rPr lang="en-US" sz="2000" dirty="0"/>
              <a:t>Traffic Effects</a:t>
            </a:r>
          </a:p>
          <a:p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3498013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590550"/>
            <a:ext cx="6096000" cy="476250"/>
          </a:xfrm>
        </p:spPr>
        <p:txBody>
          <a:bodyPr/>
          <a:lstStyle/>
          <a:p>
            <a:r>
              <a:rPr lang="en-US" dirty="0"/>
              <a:t>Project Genesis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066800"/>
            <a:ext cx="6553200" cy="3076903"/>
          </a:xfrm>
        </p:spPr>
        <p:txBody>
          <a:bodyPr/>
          <a:lstStyle/>
          <a:p>
            <a:r>
              <a:rPr lang="en-US" sz="1800" dirty="0"/>
              <a:t>Council Approved 2016 Cupertino Bicycle Transportation Plan</a:t>
            </a:r>
          </a:p>
          <a:p>
            <a:pPr lvl="1"/>
            <a:r>
              <a:rPr lang="en-US" sz="1800" dirty="0"/>
              <a:t>List of prioritized projects</a:t>
            </a:r>
          </a:p>
          <a:p>
            <a:pPr lvl="1"/>
            <a:r>
              <a:rPr lang="en-US" sz="1800" dirty="0"/>
              <a:t>Highest ranking Tier 2 project</a:t>
            </a:r>
          </a:p>
          <a:p>
            <a:r>
              <a:rPr lang="en-US" sz="1800" dirty="0"/>
              <a:t>Council approved CIP FY 2022-23</a:t>
            </a:r>
          </a:p>
          <a:p>
            <a:r>
              <a:rPr lang="en-US" sz="1800" dirty="0"/>
              <a:t>Bicycle Pedestrian Commission</a:t>
            </a:r>
          </a:p>
          <a:p>
            <a:pPr lvl="1"/>
            <a:r>
              <a:rPr lang="en-US" sz="1800" dirty="0"/>
              <a:t>December 2022, April 2023, July 2023</a:t>
            </a:r>
          </a:p>
          <a:p>
            <a:r>
              <a:rPr lang="en-US" sz="1800" dirty="0"/>
              <a:t>City Council</a:t>
            </a:r>
          </a:p>
          <a:p>
            <a:pPr lvl="1"/>
            <a:r>
              <a:rPr lang="en-US" sz="1800" dirty="0"/>
              <a:t>April 2024 contract approved</a:t>
            </a:r>
          </a:p>
          <a:p>
            <a:pPr lvl="1"/>
            <a:r>
              <a:rPr lang="en-US" sz="1800" dirty="0"/>
              <a:t>$530k, $166k grant funded</a:t>
            </a:r>
          </a:p>
          <a:p>
            <a:pPr marL="6858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8102588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4698" y="343461"/>
            <a:ext cx="3276600" cy="476250"/>
          </a:xfrm>
        </p:spPr>
        <p:txBody>
          <a:bodyPr/>
          <a:lstStyle/>
          <a:p>
            <a:r>
              <a:rPr lang="en-US" dirty="0"/>
              <a:t>Project Purpose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92531" y="913907"/>
            <a:ext cx="4114800" cy="1543379"/>
          </a:xfrm>
        </p:spPr>
        <p:txBody>
          <a:bodyPr/>
          <a:lstStyle/>
          <a:p>
            <a:r>
              <a:rPr lang="en-US" sz="2000" b="1" i="1" dirty="0"/>
              <a:t>Enhance bicyclist safety</a:t>
            </a:r>
          </a:p>
          <a:p>
            <a:pPr lvl="1"/>
            <a:r>
              <a:rPr lang="en-US" sz="2000" dirty="0"/>
              <a:t>Bikes account for 25% of all crashes</a:t>
            </a:r>
          </a:p>
          <a:p>
            <a:pPr lvl="1"/>
            <a:r>
              <a:rPr lang="en-US" sz="2000" dirty="0"/>
              <a:t>Bicyclists account for 31% of all serious injuries and fatalities</a:t>
            </a:r>
          </a:p>
        </p:txBody>
      </p:sp>
      <p:pic>
        <p:nvPicPr>
          <p:cNvPr id="3" name="Picture 2" descr="A person and person with bicycles&#10;&#10;Description automatically generated">
            <a:extLst>
              <a:ext uri="{FF2B5EF4-FFF2-40B4-BE49-F238E27FC236}">
                <a16:creationId xmlns:a16="http://schemas.microsoft.com/office/drawing/2014/main" id="{EE7D551B-EB37-2A83-6CBC-171C9D57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04" y="240903"/>
            <a:ext cx="2819104" cy="1752600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  <a:reflection blurRad="6350" stA="52000" endA="300" endPos="28000" dir="5400000" sy="-100000" algn="bl" rotWithShape="0"/>
          </a:effec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5FC6984-5F77-A837-7645-3DF25FAEA219}"/>
              </a:ext>
            </a:extLst>
          </p:cNvPr>
          <p:cNvSpPr txBox="1">
            <a:spLocks/>
          </p:cNvSpPr>
          <p:nvPr/>
        </p:nvSpPr>
        <p:spPr bwMode="auto">
          <a:xfrm>
            <a:off x="1868978" y="2921069"/>
            <a:ext cx="6477000" cy="230537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02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LucidaGrande" charset="0"/>
              <a:buChar char="●"/>
              <a:defRPr sz="2800">
                <a:solidFill>
                  <a:srgbClr val="FFFFFF"/>
                </a:solidFill>
                <a:latin typeface="+mn-lt"/>
                <a:ea typeface="+mn-ea"/>
              </a:defRPr>
            </a:lvl2pPr>
            <a:lvl3pPr marL="1714500" indent="-36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400">
                <a:solidFill>
                  <a:srgbClr val="FFFFFF"/>
                </a:solidFill>
                <a:latin typeface="+mn-lt"/>
                <a:ea typeface="+mn-ea"/>
              </a:defRPr>
            </a:lvl3pPr>
            <a:lvl4pPr marL="2298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LucidaGrande" charset="0"/>
              <a:buChar char="●"/>
              <a:defRPr sz="2000">
                <a:solidFill>
                  <a:srgbClr val="FFFFFF"/>
                </a:solidFill>
                <a:latin typeface="+mn-lt"/>
                <a:ea typeface="+mn-ea"/>
              </a:defRPr>
            </a:lvl4pPr>
            <a:lvl5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5000"/>
              <a:buFont typeface="LucidaGrande" charset="0"/>
              <a:buChar char="●"/>
              <a:defRPr sz="2000">
                <a:solidFill>
                  <a:srgbClr val="FFFFFF"/>
                </a:solidFill>
                <a:latin typeface="+mn-lt"/>
                <a:ea typeface="+mn-ea"/>
              </a:defRPr>
            </a:lvl5pPr>
            <a:lvl6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6pPr>
            <a:lvl7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7pPr>
            <a:lvl8pPr marL="429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8pPr>
            <a:lvl9pPr marL="474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defRPr sz="2000">
                <a:solidFill>
                  <a:schemeClr val="accent1"/>
                </a:solidFill>
                <a:latin typeface="Helvetica" charset="0"/>
                <a:ea typeface="+mn-ea"/>
              </a:defRPr>
            </a:lvl9pPr>
          </a:lstStyle>
          <a:p>
            <a:r>
              <a:rPr lang="en-US" sz="2000" kern="0" dirty="0"/>
              <a:t>Bicyclists are vulnerable, responsibility to provide infrastructure that enhances protection</a:t>
            </a:r>
          </a:p>
          <a:p>
            <a:r>
              <a:rPr lang="en-US" sz="2000" kern="0" dirty="0"/>
              <a:t>Vision Zero Guiding Principal – human life is more important than speed, convenience or property</a:t>
            </a:r>
          </a:p>
        </p:txBody>
      </p:sp>
    </p:spTree>
    <p:extLst>
      <p:ext uri="{BB962C8B-B14F-4D97-AF65-F5344CB8AC3E}">
        <p14:creationId xmlns:p14="http://schemas.microsoft.com/office/powerpoint/2010/main" val="28616720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742950"/>
            <a:ext cx="6096000" cy="476250"/>
          </a:xfrm>
        </p:spPr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1352550"/>
            <a:ext cx="5715000" cy="3086100"/>
          </a:xfrm>
        </p:spPr>
        <p:txBody>
          <a:bodyPr/>
          <a:lstStyle/>
          <a:p>
            <a:r>
              <a:rPr lang="en-US" sz="2000" dirty="0"/>
              <a:t>Limits - Homestead Rd to Bollinger Road</a:t>
            </a:r>
          </a:p>
          <a:p>
            <a:r>
              <a:rPr lang="en-US" sz="2000" dirty="0"/>
              <a:t>Provides buffer zone between bike lane and vehicle lane</a:t>
            </a:r>
          </a:p>
          <a:p>
            <a:pPr lvl="1"/>
            <a:r>
              <a:rPr lang="en-US" sz="2000" dirty="0"/>
              <a:t>Two-foot minimum painted buffer</a:t>
            </a:r>
          </a:p>
          <a:p>
            <a:r>
              <a:rPr lang="en-US" sz="2000" dirty="0"/>
              <a:t>No physical barriers</a:t>
            </a:r>
          </a:p>
          <a:p>
            <a:r>
              <a:rPr lang="en-US" sz="2000" dirty="0"/>
              <a:t>Vehicle lanes reduced from 4 to 3 in some segments</a:t>
            </a:r>
          </a:p>
        </p:txBody>
      </p:sp>
    </p:spTree>
    <p:extLst>
      <p:ext uri="{BB962C8B-B14F-4D97-AF65-F5344CB8AC3E}">
        <p14:creationId xmlns:p14="http://schemas.microsoft.com/office/powerpoint/2010/main" val="400134195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342900"/>
            <a:ext cx="6096000" cy="476250"/>
          </a:xfrm>
        </p:spPr>
        <p:txBody>
          <a:bodyPr/>
          <a:lstStyle/>
          <a:p>
            <a:r>
              <a:rPr lang="en-US" sz="2800" dirty="0"/>
              <a:t>Project Description</a:t>
            </a:r>
          </a:p>
        </p:txBody>
      </p:sp>
      <p:pic>
        <p:nvPicPr>
          <p:cNvPr id="5" name="Picture 4" descr="A map of a city with blue lines and red arrows&#10;&#10;Description automatically generated">
            <a:extLst>
              <a:ext uri="{FF2B5EF4-FFF2-40B4-BE49-F238E27FC236}">
                <a16:creationId xmlns:a16="http://schemas.microsoft.com/office/drawing/2014/main" id="{2BB00A7C-7811-4C5B-6943-DBDCD6CE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793988"/>
            <a:ext cx="3537132" cy="408326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1727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431569"/>
            <a:ext cx="6705600" cy="476250"/>
          </a:xfrm>
        </p:spPr>
        <p:txBody>
          <a:bodyPr/>
          <a:lstStyle/>
          <a:p>
            <a:r>
              <a:rPr lang="en-US" dirty="0"/>
              <a:t>Project Description – What It </a:t>
            </a:r>
            <a:r>
              <a:rPr lang="en-US" u="sng" dirty="0">
                <a:solidFill>
                  <a:schemeClr val="bg1"/>
                </a:solidFill>
              </a:rPr>
              <a:t>Isn’t</a:t>
            </a:r>
          </a:p>
        </p:txBody>
      </p:sp>
      <p:pic>
        <p:nvPicPr>
          <p:cNvPr id="5" name="Picture 4" descr="A street with white lines and arrows on it&#10;&#10;Description automatically generated">
            <a:extLst>
              <a:ext uri="{FF2B5EF4-FFF2-40B4-BE49-F238E27FC236}">
                <a16:creationId xmlns:a16="http://schemas.microsoft.com/office/drawing/2014/main" id="{CA233A9A-03CB-B28C-5FF1-B4687E5F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28725"/>
            <a:ext cx="4191000" cy="3143250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road with cars on it&#10;&#10;Description automatically generated">
            <a:extLst>
              <a:ext uri="{FF2B5EF4-FFF2-40B4-BE49-F238E27FC236}">
                <a16:creationId xmlns:a16="http://schemas.microsoft.com/office/drawing/2014/main" id="{705833EE-2F3A-901F-F385-87E012F0D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71550"/>
            <a:ext cx="2743200" cy="365760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DB5B9FA-325D-D92F-227C-57FC17AD931F}"/>
                  </a:ext>
                </a:extLst>
              </p14:cNvPr>
              <p14:cNvContentPartPr/>
              <p14:nvPr/>
            </p14:nvContentPartPr>
            <p14:xfrm>
              <a:off x="1780379" y="1657350"/>
              <a:ext cx="2746440" cy="2746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DB5B9FA-325D-D92F-227C-57FC17AD93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379" y="1594350"/>
                <a:ext cx="2872080" cy="28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42C7062-6012-D64B-1FA0-DE623BD33C5B}"/>
                  </a:ext>
                </a:extLst>
              </p14:cNvPr>
              <p14:cNvContentPartPr/>
              <p14:nvPr/>
            </p14:nvContentPartPr>
            <p14:xfrm>
              <a:off x="6267360" y="2209710"/>
              <a:ext cx="1486080" cy="1486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42C7062-6012-D64B-1FA0-DE623BD33C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4360" y="2146710"/>
                <a:ext cx="1611720" cy="16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9851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431569"/>
            <a:ext cx="6705600" cy="476250"/>
          </a:xfrm>
        </p:spPr>
        <p:txBody>
          <a:bodyPr/>
          <a:lstStyle/>
          <a:p>
            <a:r>
              <a:rPr lang="en-US" dirty="0"/>
              <a:t>Project Description – What It </a:t>
            </a:r>
            <a:r>
              <a:rPr lang="en-US" u="sng" dirty="0">
                <a:solidFill>
                  <a:schemeClr val="bg1"/>
                </a:solidFill>
              </a:rPr>
              <a:t>Is</a:t>
            </a:r>
          </a:p>
        </p:txBody>
      </p:sp>
      <p:pic>
        <p:nvPicPr>
          <p:cNvPr id="3" name="Picture 2" descr="A road with trees and cars on it&#10;&#10;Description automatically generated">
            <a:extLst>
              <a:ext uri="{FF2B5EF4-FFF2-40B4-BE49-F238E27FC236}">
                <a16:creationId xmlns:a16="http://schemas.microsoft.com/office/drawing/2014/main" id="{470A324F-B2FF-CDF3-D52B-1F5AFD8C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971550"/>
            <a:ext cx="5105400" cy="3829050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9740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09550"/>
            <a:ext cx="6676598" cy="476250"/>
          </a:xfrm>
        </p:spPr>
        <p:txBody>
          <a:bodyPr/>
          <a:lstStyle/>
          <a:p>
            <a:r>
              <a:rPr lang="en-US" dirty="0"/>
              <a:t>Project Details – 4-Lane Sections</a:t>
            </a:r>
          </a:p>
        </p:txBody>
      </p:sp>
      <p:pic>
        <p:nvPicPr>
          <p:cNvPr id="5" name="Picture 4" descr="An aerial view of a road&#10;&#10;Description automatically generated">
            <a:extLst>
              <a:ext uri="{FF2B5EF4-FFF2-40B4-BE49-F238E27FC236}">
                <a16:creationId xmlns:a16="http://schemas.microsoft.com/office/drawing/2014/main" id="{8C181808-CC1F-E45E-57B1-D4554F19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6676599" cy="424815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view of a road with trees and a road&#10;&#10;Description automatically generated with medium confidence">
            <a:extLst>
              <a:ext uri="{FF2B5EF4-FFF2-40B4-BE49-F238E27FC236}">
                <a16:creationId xmlns:a16="http://schemas.microsoft.com/office/drawing/2014/main" id="{0AF9279C-15DB-3EFD-BA3A-C9932AEEC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190750"/>
            <a:ext cx="2686188" cy="2844946"/>
          </a:xfrm>
          <a:prstGeom prst="rect">
            <a:avLst/>
          </a:prstGeom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45695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pertino16x9_2013_2">
  <a:themeElements>
    <a:clrScheme name="Cupertino 1">
      <a:dk1>
        <a:srgbClr val="707371"/>
      </a:dk1>
      <a:lt1>
        <a:srgbClr val="FFFFFF"/>
      </a:lt1>
      <a:dk2>
        <a:srgbClr val="002454"/>
      </a:dk2>
      <a:lt2>
        <a:srgbClr val="B2B3B2"/>
      </a:lt2>
      <a:accent1>
        <a:srgbClr val="B2B3B2"/>
      </a:accent1>
      <a:accent2>
        <a:srgbClr val="802F2C"/>
      </a:accent2>
      <a:accent3>
        <a:srgbClr val="C8D8EB"/>
      </a:accent3>
      <a:accent4>
        <a:srgbClr val="ED8B00"/>
      </a:accent4>
      <a:accent5>
        <a:srgbClr val="1C4120"/>
      </a:accent5>
      <a:accent6>
        <a:srgbClr val="EED383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 Template (1)</Template>
  <TotalTime>7498</TotalTime>
  <Words>373</Words>
  <Application>Microsoft Office PowerPoint</Application>
  <PresentationFormat>On-screen Show (16:9)</PresentationFormat>
  <Paragraphs>86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Helvetica</vt:lpstr>
      <vt:lpstr>LucidaGrande</vt:lpstr>
      <vt:lpstr>Wingdings</vt:lpstr>
      <vt:lpstr>Cupertino16x9_2013_2</vt:lpstr>
      <vt:lpstr>De Anza Blvd Buffered Bike Lanes</vt:lpstr>
      <vt:lpstr>Topics</vt:lpstr>
      <vt:lpstr>Project Genesis</vt:lpstr>
      <vt:lpstr>Project Purpose</vt:lpstr>
      <vt:lpstr>Project Description</vt:lpstr>
      <vt:lpstr>Project Description</vt:lpstr>
      <vt:lpstr>Project Description – What It Isn’t</vt:lpstr>
      <vt:lpstr>Project Description – What It Is</vt:lpstr>
      <vt:lpstr>Project Details – 4-Lane Sections</vt:lpstr>
      <vt:lpstr>Project Details – 3-Lane Sections</vt:lpstr>
      <vt:lpstr>Project Details – Right-Turn Treatment</vt:lpstr>
      <vt:lpstr>Traffic Effects</vt:lpstr>
      <vt:lpstr>Traffic Effects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cp:lastModifiedBy>Chad Mosley</cp:lastModifiedBy>
  <cp:revision>99</cp:revision>
  <cp:lastPrinted>2017-10-19T16:32:23Z</cp:lastPrinted>
  <dcterms:created xsi:type="dcterms:W3CDTF">2017-10-16T17:25:56Z</dcterms:created>
  <dcterms:modified xsi:type="dcterms:W3CDTF">2024-09-10T20:02:23Z</dcterms:modified>
</cp:coreProperties>
</file>